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Sigmar One" charset="0"/>
      <p:regular r:id="rId15"/>
    </p:embeddedFont>
    <p:embeddedFont>
      <p:font typeface="Public Sans" charset="0"/>
      <p:regular r:id="rId16"/>
    </p:embeddedFont>
    <p:embeddedFont>
      <p:font typeface="Arimo" charset="0"/>
      <p:regular r:id="rId17"/>
    </p:embeddedFont>
    <p:embeddedFont>
      <p:font typeface="Calibri" pitchFamily="34" charset="0"/>
      <p:regular r:id="rId18"/>
      <p:bold r:id="rId19"/>
      <p:italic r:id="rId20"/>
      <p:boldItalic r:id="rId21"/>
    </p:embeddedFont>
    <p:embeddedFont>
      <p:font typeface="Public Sans Bold" charset="0"/>
      <p:regular r:id="rId22"/>
    </p:embeddedFont>
    <p:embeddedFont>
      <p:font typeface="Public Sans Bold Italics" charset="0"/>
      <p:regular r:id="rId23"/>
    </p:embeddedFont>
    <p:embeddedFont>
      <p:font typeface="Arimo Bold" charset="0"/>
      <p:regular r:id="rId24"/>
    </p:embeddedFont>
    <p:embeddedFont>
      <p:font typeface="Public Sans Italics"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9" d="100"/>
          <a:sy n="49" d="100"/>
        </p:scale>
        <p:origin x="-57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808811" y="-1822797"/>
            <a:ext cx="5617623" cy="542355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169390" y="7092759"/>
            <a:ext cx="6757048" cy="638848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699035" y="-1714110"/>
            <a:ext cx="5572982" cy="501568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984527" y="6065732"/>
            <a:ext cx="4956216" cy="5222067"/>
          </a:xfrm>
          <a:prstGeom prst="rect">
            <a:avLst/>
          </a:prstGeom>
        </p:spPr>
      </p:pic>
      <p:grpSp>
        <p:nvGrpSpPr>
          <p:cNvPr id="6" name="Group 6"/>
          <p:cNvGrpSpPr/>
          <p:nvPr/>
        </p:nvGrpSpPr>
        <p:grpSpPr>
          <a:xfrm>
            <a:off x="3561979" y="1130084"/>
            <a:ext cx="11363146" cy="3679287"/>
            <a:chOff x="0" y="-66675"/>
            <a:chExt cx="15150861" cy="4905715"/>
          </a:xfrm>
        </p:grpSpPr>
        <p:sp>
          <p:nvSpPr>
            <p:cNvPr id="7" name="TextBox 7"/>
            <p:cNvSpPr txBox="1"/>
            <p:nvPr/>
          </p:nvSpPr>
          <p:spPr>
            <a:xfrm>
              <a:off x="13238" y="1235043"/>
              <a:ext cx="15137623" cy="3603997"/>
            </a:xfrm>
            <a:prstGeom prst="rect">
              <a:avLst/>
            </a:prstGeom>
          </p:spPr>
          <p:txBody>
            <a:bodyPr lIns="0" tIns="0" rIns="0" bIns="0" rtlCol="0" anchor="t">
              <a:spAutoFit/>
            </a:bodyPr>
            <a:lstStyle/>
            <a:p>
              <a:pPr marL="0" lvl="0" indent="0" algn="ctr">
                <a:lnSpc>
                  <a:spcPts val="10840"/>
                </a:lnSpc>
                <a:spcBef>
                  <a:spcPct val="0"/>
                </a:spcBef>
              </a:pPr>
              <a:r>
                <a:rPr lang="en-US" sz="8338">
                  <a:solidFill>
                    <a:srgbClr val="32478C"/>
                  </a:solidFill>
                  <a:latin typeface="Sigmar One"/>
                </a:rPr>
                <a:t>BÁO CÁO ĐỒ ÁN TỐT NGHIỆP</a:t>
              </a:r>
            </a:p>
          </p:txBody>
        </p:sp>
        <p:sp>
          <p:nvSpPr>
            <p:cNvPr id="8" name="TextBox 8"/>
            <p:cNvSpPr txBox="1"/>
            <p:nvPr/>
          </p:nvSpPr>
          <p:spPr>
            <a:xfrm>
              <a:off x="0" y="-66675"/>
              <a:ext cx="15137622" cy="642056"/>
            </a:xfrm>
            <a:prstGeom prst="rect">
              <a:avLst/>
            </a:prstGeom>
          </p:spPr>
          <p:txBody>
            <a:bodyPr lIns="0" tIns="0" rIns="0" bIns="0" rtlCol="0" anchor="t">
              <a:spAutoFit/>
            </a:bodyPr>
            <a:lstStyle/>
            <a:p>
              <a:pPr algn="ctr">
                <a:lnSpc>
                  <a:spcPts val="4144"/>
                </a:lnSpc>
              </a:pPr>
              <a:endParaRPr lang="en-US" sz="2960" spc="118" dirty="0">
                <a:solidFill>
                  <a:srgbClr val="32478C"/>
                </a:solidFill>
                <a:latin typeface="Public Sans Bold"/>
              </a:endParaRPr>
            </a:p>
          </p:txBody>
        </p:sp>
      </p:grpSp>
      <p:grpSp>
        <p:nvGrpSpPr>
          <p:cNvPr id="9" name="Group 9"/>
          <p:cNvGrpSpPr/>
          <p:nvPr/>
        </p:nvGrpSpPr>
        <p:grpSpPr>
          <a:xfrm>
            <a:off x="3356599" y="5079206"/>
            <a:ext cx="11574802" cy="1345234"/>
            <a:chOff x="0" y="-85725"/>
            <a:chExt cx="15433070" cy="1793645"/>
          </a:xfrm>
        </p:grpSpPr>
        <p:sp>
          <p:nvSpPr>
            <p:cNvPr id="10" name="TextBox 10"/>
            <p:cNvSpPr txBox="1"/>
            <p:nvPr/>
          </p:nvSpPr>
          <p:spPr>
            <a:xfrm>
              <a:off x="0" y="1113569"/>
              <a:ext cx="15433070" cy="594351"/>
            </a:xfrm>
            <a:prstGeom prst="rect">
              <a:avLst/>
            </a:prstGeom>
          </p:spPr>
          <p:txBody>
            <a:bodyPr lIns="0" tIns="0" rIns="0" bIns="0" rtlCol="0" anchor="t">
              <a:spAutoFit/>
            </a:bodyPr>
            <a:lstStyle/>
            <a:p>
              <a:pPr marL="588325" lvl="1" indent="-294163">
                <a:lnSpc>
                  <a:spcPts val="3814"/>
                </a:lnSpc>
                <a:buFont typeface="Arial"/>
                <a:buChar char="•"/>
              </a:pPr>
              <a:endParaRPr lang="en-US" sz="2724" dirty="0">
                <a:solidFill>
                  <a:srgbClr val="32478C"/>
                </a:solidFill>
                <a:latin typeface="Public Sans"/>
              </a:endParaRPr>
            </a:p>
          </p:txBody>
        </p:sp>
        <p:sp>
          <p:nvSpPr>
            <p:cNvPr id="11" name="TextBox 11"/>
            <p:cNvSpPr txBox="1"/>
            <p:nvPr/>
          </p:nvSpPr>
          <p:spPr>
            <a:xfrm>
              <a:off x="0" y="-85725"/>
              <a:ext cx="15433070" cy="846032"/>
            </a:xfrm>
            <a:prstGeom prst="rect">
              <a:avLst/>
            </a:prstGeom>
          </p:spPr>
          <p:txBody>
            <a:bodyPr lIns="0" tIns="0" rIns="0" bIns="0" rtlCol="0" anchor="t">
              <a:spAutoFit/>
            </a:bodyPr>
            <a:lstStyle/>
            <a:p>
              <a:pPr algn="ctr">
                <a:lnSpc>
                  <a:spcPts val="5319"/>
                </a:lnSpc>
              </a:pPr>
              <a:r>
                <a:rPr lang="en-US" sz="3799">
                  <a:solidFill>
                    <a:srgbClr val="32478C"/>
                  </a:solidFill>
                  <a:latin typeface="Public Sans"/>
                </a:rPr>
                <a:t>Đề Tài : Xây dựng trang web đặt vé xe trực tuyến</a:t>
              </a:r>
            </a:p>
          </p:txBody>
        </p:sp>
      </p:gr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BE25"/>
        </a:solidFill>
        <a:effectLst/>
      </p:bgPr>
    </p:bg>
    <p:spTree>
      <p:nvGrpSpPr>
        <p:cNvPr id="1" name=""/>
        <p:cNvGrpSpPr/>
        <p:nvPr/>
      </p:nvGrpSpPr>
      <p:grpSpPr>
        <a:xfrm>
          <a:off x="0" y="0"/>
          <a:ext cx="0" cy="0"/>
          <a:chOff x="0" y="0"/>
          <a:chExt cx="0" cy="0"/>
        </a:xfrm>
      </p:grpSpPr>
      <p:sp>
        <p:nvSpPr>
          <p:cNvPr id="2" name="AutoShape 2"/>
          <p:cNvSpPr/>
          <p:nvPr/>
        </p:nvSpPr>
        <p:spPr>
          <a:xfrm>
            <a:off x="10143694" y="3071256"/>
            <a:ext cx="7049238" cy="5681811"/>
          </a:xfrm>
          <a:prstGeom prst="rect">
            <a:avLst/>
          </a:prstGeom>
          <a:solidFill>
            <a:srgbClr val="FFFFFF"/>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5152291" y="6417394"/>
            <a:ext cx="4496522" cy="4737715"/>
          </a:xfrm>
          <a:prstGeom prst="rect">
            <a:avLst/>
          </a:prstGeom>
        </p:spPr>
      </p:pic>
      <p:pic>
        <p:nvPicPr>
          <p:cNvPr id="4" name="Picture 4"/>
          <p:cNvPicPr>
            <a:picLocks noChangeAspect="1"/>
          </p:cNvPicPr>
          <p:nvPr/>
        </p:nvPicPr>
        <p:blipFill>
          <a:blip r:embed="rId4"/>
          <a:srcRect t="12130" b="1520"/>
          <a:stretch>
            <a:fillRect/>
          </a:stretch>
        </p:blipFill>
        <p:spPr>
          <a:xfrm>
            <a:off x="0" y="1028700"/>
            <a:ext cx="9818269" cy="4114800"/>
          </a:xfrm>
          <a:prstGeom prst="rect">
            <a:avLst/>
          </a:prstGeom>
        </p:spPr>
      </p:pic>
      <p:pic>
        <p:nvPicPr>
          <p:cNvPr id="5" name="Picture 5"/>
          <p:cNvPicPr>
            <a:picLocks noChangeAspect="1"/>
          </p:cNvPicPr>
          <p:nvPr/>
        </p:nvPicPr>
        <p:blipFill>
          <a:blip r:embed="rId5"/>
          <a:srcRect t="1405" b="13610"/>
          <a:stretch>
            <a:fillRect/>
          </a:stretch>
        </p:blipFill>
        <p:spPr>
          <a:xfrm>
            <a:off x="0" y="5971307"/>
            <a:ext cx="9818269" cy="3286993"/>
          </a:xfrm>
          <a:prstGeom prst="rect">
            <a:avLst/>
          </a:prstGeom>
        </p:spPr>
      </p:pic>
      <p:grpSp>
        <p:nvGrpSpPr>
          <p:cNvPr id="6" name="Group 6"/>
          <p:cNvGrpSpPr/>
          <p:nvPr/>
        </p:nvGrpSpPr>
        <p:grpSpPr>
          <a:xfrm>
            <a:off x="10351314" y="0"/>
            <a:ext cx="7049238" cy="3065319"/>
            <a:chOff x="0" y="0"/>
            <a:chExt cx="9398984" cy="4087092"/>
          </a:xfrm>
        </p:grpSpPr>
        <p:sp>
          <p:nvSpPr>
            <p:cNvPr id="7" name="TextBox 7"/>
            <p:cNvSpPr txBox="1"/>
            <p:nvPr/>
          </p:nvSpPr>
          <p:spPr>
            <a:xfrm>
              <a:off x="0" y="-47625"/>
              <a:ext cx="9398984" cy="657225"/>
            </a:xfrm>
            <a:prstGeom prst="rect">
              <a:avLst/>
            </a:prstGeom>
          </p:spPr>
          <p:txBody>
            <a:bodyPr lIns="0" tIns="0" rIns="0" bIns="0" rtlCol="0" anchor="t">
              <a:spAutoFit/>
            </a:bodyPr>
            <a:lstStyle/>
            <a:p>
              <a:pPr>
                <a:lnSpc>
                  <a:spcPts val="3900"/>
                </a:lnSpc>
              </a:pPr>
              <a:endParaRPr/>
            </a:p>
          </p:txBody>
        </p:sp>
        <p:sp>
          <p:nvSpPr>
            <p:cNvPr id="8" name="TextBox 8"/>
            <p:cNvSpPr txBox="1"/>
            <p:nvPr/>
          </p:nvSpPr>
          <p:spPr>
            <a:xfrm>
              <a:off x="0" y="1062163"/>
              <a:ext cx="9398984" cy="3013922"/>
            </a:xfrm>
            <a:prstGeom prst="rect">
              <a:avLst/>
            </a:prstGeom>
          </p:spPr>
          <p:txBody>
            <a:bodyPr lIns="0" tIns="0" rIns="0" bIns="0" rtlCol="0" anchor="t">
              <a:spAutoFit/>
            </a:bodyPr>
            <a:lstStyle/>
            <a:p>
              <a:pPr marL="0" lvl="0" indent="0">
                <a:lnSpc>
                  <a:spcPts val="8717"/>
                </a:lnSpc>
                <a:spcBef>
                  <a:spcPct val="0"/>
                </a:spcBef>
              </a:pPr>
              <a:r>
                <a:rPr lang="en-US" sz="7925">
                  <a:solidFill>
                    <a:srgbClr val="32478C"/>
                  </a:solidFill>
                  <a:latin typeface="Sigmar One"/>
                </a:rPr>
                <a:t>THIẾT KẾ HỆ THỐNG</a:t>
              </a:r>
            </a:p>
          </p:txBody>
        </p:sp>
      </p:grpSp>
      <p:sp>
        <p:nvSpPr>
          <p:cNvPr id="9" name="TextBox 9"/>
          <p:cNvSpPr txBox="1"/>
          <p:nvPr/>
        </p:nvSpPr>
        <p:spPr>
          <a:xfrm>
            <a:off x="11231831" y="3638551"/>
            <a:ext cx="5124996" cy="697284"/>
          </a:xfrm>
          <a:prstGeom prst="rect">
            <a:avLst/>
          </a:prstGeom>
        </p:spPr>
        <p:txBody>
          <a:bodyPr lIns="0" tIns="0" rIns="0" bIns="0" rtlCol="0" anchor="t">
            <a:spAutoFit/>
          </a:bodyPr>
          <a:lstStyle/>
          <a:p>
            <a:pPr algn="ctr">
              <a:lnSpc>
                <a:spcPts val="5490"/>
              </a:lnSpc>
            </a:pPr>
            <a:r>
              <a:rPr lang="en-US" sz="4575">
                <a:solidFill>
                  <a:srgbClr val="32478C"/>
                </a:solidFill>
                <a:latin typeface="Public Sans Bold"/>
              </a:rPr>
              <a:t>VỀ GIAO DIỆN</a:t>
            </a:r>
          </a:p>
        </p:txBody>
      </p:sp>
      <p:sp>
        <p:nvSpPr>
          <p:cNvPr id="10" name="TextBox 10"/>
          <p:cNvSpPr txBox="1"/>
          <p:nvPr/>
        </p:nvSpPr>
        <p:spPr>
          <a:xfrm>
            <a:off x="10559547" y="4756758"/>
            <a:ext cx="5124996" cy="1955800"/>
          </a:xfrm>
          <a:prstGeom prst="rect">
            <a:avLst/>
          </a:prstGeom>
        </p:spPr>
        <p:txBody>
          <a:bodyPr lIns="0" tIns="0" rIns="0" bIns="0" rtlCol="0" anchor="t">
            <a:spAutoFit/>
          </a:bodyPr>
          <a:lstStyle/>
          <a:p>
            <a:pPr marL="431801" lvl="1" indent="-215900">
              <a:lnSpc>
                <a:spcPts val="2600"/>
              </a:lnSpc>
              <a:buFont typeface="Arial"/>
              <a:buChar char="•"/>
            </a:pPr>
            <a:r>
              <a:rPr lang="en-US" sz="2000" spc="74">
                <a:solidFill>
                  <a:srgbClr val="32478C"/>
                </a:solidFill>
                <a:latin typeface="Public Sans"/>
              </a:rPr>
              <a:t>Website không quá phức tạp</a:t>
            </a:r>
          </a:p>
          <a:p>
            <a:pPr marL="431801" lvl="1" indent="-215900">
              <a:lnSpc>
                <a:spcPts val="2600"/>
              </a:lnSpc>
              <a:buFont typeface="Arial"/>
              <a:buChar char="•"/>
            </a:pPr>
            <a:r>
              <a:rPr lang="en-US" sz="2000" spc="74">
                <a:solidFill>
                  <a:srgbClr val="32478C"/>
                </a:solidFill>
                <a:latin typeface="Public Sans"/>
              </a:rPr>
              <a:t>Thanh menu đơn giản, font chữ thân thiện với người dùng</a:t>
            </a:r>
          </a:p>
          <a:p>
            <a:pPr>
              <a:lnSpc>
                <a:spcPts val="2600"/>
              </a:lnSpc>
            </a:pPr>
            <a:endParaRPr lang="en-US" sz="2000" spc="74">
              <a:solidFill>
                <a:srgbClr val="32478C"/>
              </a:solidFill>
              <a:latin typeface="Public Sans"/>
            </a:endParaRPr>
          </a:p>
          <a:p>
            <a:pPr>
              <a:lnSpc>
                <a:spcPts val="2600"/>
              </a:lnSpc>
            </a:pPr>
            <a:endParaRPr lang="en-US" sz="2000" spc="74">
              <a:solidFill>
                <a:srgbClr val="32478C"/>
              </a:solidFill>
              <a:latin typeface="Public Sans"/>
            </a:endParaRPr>
          </a:p>
          <a:p>
            <a:pPr>
              <a:lnSpc>
                <a:spcPts val="2600"/>
              </a:lnSpc>
            </a:pPr>
            <a:endParaRPr lang="en-US" sz="2000" spc="74">
              <a:solidFill>
                <a:srgbClr val="32478C"/>
              </a:solidFill>
              <a:latin typeface="Public Sans"/>
            </a:endParaRPr>
          </a:p>
        </p:txBody>
      </p:sp>
      <p:sp>
        <p:nvSpPr>
          <p:cNvPr id="11" name="TextBox 11"/>
          <p:cNvSpPr txBox="1"/>
          <p:nvPr/>
        </p:nvSpPr>
        <p:spPr>
          <a:xfrm>
            <a:off x="1664826" y="5504582"/>
            <a:ext cx="5945865" cy="238125"/>
          </a:xfrm>
          <a:prstGeom prst="rect">
            <a:avLst/>
          </a:prstGeom>
        </p:spPr>
        <p:txBody>
          <a:bodyPr lIns="0" tIns="0" rIns="0" bIns="0" rtlCol="0" anchor="t">
            <a:spAutoFit/>
          </a:bodyPr>
          <a:lstStyle/>
          <a:p>
            <a:pPr algn="ctr">
              <a:lnSpc>
                <a:spcPts val="1800"/>
              </a:lnSpc>
            </a:pPr>
            <a:r>
              <a:rPr lang="en-US" sz="1500">
                <a:solidFill>
                  <a:srgbClr val="F0412D"/>
                </a:solidFill>
                <a:latin typeface="Public Sans Bold Italics"/>
              </a:rPr>
              <a:t>Trang chủ</a:t>
            </a:r>
          </a:p>
        </p:txBody>
      </p:sp>
      <p:sp>
        <p:nvSpPr>
          <p:cNvPr id="12" name="TextBox 12"/>
          <p:cNvSpPr txBox="1"/>
          <p:nvPr/>
        </p:nvSpPr>
        <p:spPr>
          <a:xfrm>
            <a:off x="1664826" y="9481282"/>
            <a:ext cx="5945865" cy="238125"/>
          </a:xfrm>
          <a:prstGeom prst="rect">
            <a:avLst/>
          </a:prstGeom>
        </p:spPr>
        <p:txBody>
          <a:bodyPr lIns="0" tIns="0" rIns="0" bIns="0" rtlCol="0" anchor="t">
            <a:spAutoFit/>
          </a:bodyPr>
          <a:lstStyle/>
          <a:p>
            <a:pPr algn="ctr">
              <a:lnSpc>
                <a:spcPts val="1800"/>
              </a:lnSpc>
            </a:pPr>
            <a:r>
              <a:rPr lang="en-US" sz="1500">
                <a:solidFill>
                  <a:srgbClr val="F0412D"/>
                </a:solidFill>
                <a:latin typeface="Public Sans Italics"/>
              </a:rPr>
              <a:t>Trang đặt vé</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2478C"/>
        </a:solidFill>
        <a:effectLst/>
      </p:bgPr>
    </p:bg>
    <p:spTree>
      <p:nvGrpSpPr>
        <p:cNvPr id="1" name=""/>
        <p:cNvGrpSpPr/>
        <p:nvPr/>
      </p:nvGrpSpPr>
      <p:grpSpPr>
        <a:xfrm>
          <a:off x="0" y="0"/>
          <a:ext cx="0" cy="0"/>
          <a:chOff x="0" y="0"/>
          <a:chExt cx="0" cy="0"/>
        </a:xfrm>
      </p:grpSpPr>
      <p:sp>
        <p:nvSpPr>
          <p:cNvPr id="2" name="AutoShape 2"/>
          <p:cNvSpPr/>
          <p:nvPr/>
        </p:nvSpPr>
        <p:spPr>
          <a:xfrm>
            <a:off x="1028700" y="8034663"/>
            <a:ext cx="7861837" cy="1223637"/>
          </a:xfrm>
          <a:prstGeom prst="rect">
            <a:avLst/>
          </a:prstGeom>
          <a:solidFill>
            <a:srgbClr val="FFFFFF"/>
          </a:solidFill>
        </p:spPr>
      </p:sp>
      <p:sp>
        <p:nvSpPr>
          <p:cNvPr id="3" name="AutoShape 3"/>
          <p:cNvSpPr/>
          <p:nvPr/>
        </p:nvSpPr>
        <p:spPr>
          <a:xfrm>
            <a:off x="9397463" y="8034663"/>
            <a:ext cx="7861837" cy="1223637"/>
          </a:xfrm>
          <a:prstGeom prst="rect">
            <a:avLst/>
          </a:prstGeom>
          <a:solidFill>
            <a:srgbClr val="FFFFFF"/>
          </a:solidFill>
        </p:spPr>
      </p:sp>
      <p:pic>
        <p:nvPicPr>
          <p:cNvPr id="4" name="Picture 4"/>
          <p:cNvPicPr>
            <a:picLocks noChangeAspect="1"/>
          </p:cNvPicPr>
          <p:nvPr/>
        </p:nvPicPr>
        <p:blipFill>
          <a:blip r:embed="rId2"/>
          <a:srcRect l="2991" r="2991" b="4190"/>
          <a:stretch>
            <a:fillRect/>
          </a:stretch>
        </p:blipFill>
        <p:spPr>
          <a:xfrm>
            <a:off x="1028700" y="3060604"/>
            <a:ext cx="7861837" cy="4500317"/>
          </a:xfrm>
          <a:prstGeom prst="rect">
            <a:avLst/>
          </a:prstGeom>
        </p:spPr>
      </p:pic>
      <p:pic>
        <p:nvPicPr>
          <p:cNvPr id="5" name="Picture 5"/>
          <p:cNvPicPr>
            <a:picLocks noChangeAspect="1"/>
          </p:cNvPicPr>
          <p:nvPr/>
        </p:nvPicPr>
        <p:blipFill>
          <a:blip r:embed="rId3"/>
          <a:srcRect l="10988" r="10988" b="6366"/>
          <a:stretch>
            <a:fillRect/>
          </a:stretch>
        </p:blipFill>
        <p:spPr>
          <a:xfrm>
            <a:off x="9397463" y="3060604"/>
            <a:ext cx="7861837" cy="4500317"/>
          </a:xfrm>
          <a:prstGeom prst="rect">
            <a:avLst/>
          </a:prstGeom>
        </p:spPr>
      </p:pic>
      <p:sp>
        <p:nvSpPr>
          <p:cNvPr id="6" name="TextBox 6"/>
          <p:cNvSpPr txBox="1"/>
          <p:nvPr/>
        </p:nvSpPr>
        <p:spPr>
          <a:xfrm>
            <a:off x="1028700" y="1095375"/>
            <a:ext cx="11296769" cy="1138873"/>
          </a:xfrm>
          <a:prstGeom prst="rect">
            <a:avLst/>
          </a:prstGeom>
        </p:spPr>
        <p:txBody>
          <a:bodyPr lIns="0" tIns="0" rIns="0" bIns="0" rtlCol="0" anchor="t">
            <a:spAutoFit/>
          </a:bodyPr>
          <a:lstStyle/>
          <a:p>
            <a:pPr marL="0" lvl="0" indent="0">
              <a:lnSpc>
                <a:spcPts val="8717"/>
              </a:lnSpc>
              <a:spcBef>
                <a:spcPct val="0"/>
              </a:spcBef>
            </a:pPr>
            <a:r>
              <a:rPr lang="en-US" sz="7925">
                <a:solidFill>
                  <a:srgbClr val="F5ACAC"/>
                </a:solidFill>
                <a:latin typeface="Sigmar One"/>
              </a:rPr>
              <a:t>GIAO DIỆN</a:t>
            </a:r>
          </a:p>
        </p:txBody>
      </p:sp>
      <p:sp>
        <p:nvSpPr>
          <p:cNvPr id="7" name="TextBox 7"/>
          <p:cNvSpPr txBox="1"/>
          <p:nvPr/>
        </p:nvSpPr>
        <p:spPr>
          <a:xfrm>
            <a:off x="2206521" y="8148293"/>
            <a:ext cx="5506194" cy="986853"/>
          </a:xfrm>
          <a:prstGeom prst="rect">
            <a:avLst/>
          </a:prstGeom>
        </p:spPr>
        <p:txBody>
          <a:bodyPr lIns="0" tIns="0" rIns="0" bIns="0" rtlCol="0" anchor="t">
            <a:spAutoFit/>
          </a:bodyPr>
          <a:lstStyle/>
          <a:p>
            <a:pPr algn="ctr">
              <a:lnSpc>
                <a:spcPts val="7695"/>
              </a:lnSpc>
              <a:spcBef>
                <a:spcPct val="0"/>
              </a:spcBef>
            </a:pPr>
            <a:r>
              <a:rPr lang="en-US" sz="6412">
                <a:solidFill>
                  <a:srgbClr val="000000"/>
                </a:solidFill>
                <a:latin typeface="Public Sans Bold"/>
              </a:rPr>
              <a:t>THANH TOÁN</a:t>
            </a:r>
          </a:p>
        </p:txBody>
      </p:sp>
      <p:sp>
        <p:nvSpPr>
          <p:cNvPr id="8" name="TextBox 8"/>
          <p:cNvSpPr txBox="1"/>
          <p:nvPr/>
        </p:nvSpPr>
        <p:spPr>
          <a:xfrm>
            <a:off x="11358864" y="8148293"/>
            <a:ext cx="3939034" cy="986853"/>
          </a:xfrm>
          <a:prstGeom prst="rect">
            <a:avLst/>
          </a:prstGeom>
        </p:spPr>
        <p:txBody>
          <a:bodyPr lIns="0" tIns="0" rIns="0" bIns="0" rtlCol="0" anchor="t">
            <a:spAutoFit/>
          </a:bodyPr>
          <a:lstStyle/>
          <a:p>
            <a:pPr algn="ctr">
              <a:lnSpc>
                <a:spcPts val="7695"/>
              </a:lnSpc>
              <a:spcBef>
                <a:spcPct val="0"/>
              </a:spcBef>
            </a:pPr>
            <a:r>
              <a:rPr lang="en-US" sz="6412">
                <a:solidFill>
                  <a:srgbClr val="000000"/>
                </a:solidFill>
                <a:latin typeface="Public Sans Bold"/>
              </a:rPr>
              <a:t>QUẢN TRỊ</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32846"/>
            <a:ext cx="5470684" cy="7160022"/>
            <a:chOff x="0" y="0"/>
            <a:chExt cx="3525957" cy="4614767"/>
          </a:xfrm>
        </p:grpSpPr>
        <p:sp>
          <p:nvSpPr>
            <p:cNvPr id="3" name="Freeform 3"/>
            <p:cNvSpPr/>
            <p:nvPr/>
          </p:nvSpPr>
          <p:spPr>
            <a:xfrm>
              <a:off x="0" y="0"/>
              <a:ext cx="3525957" cy="4614767"/>
            </a:xfrm>
            <a:custGeom>
              <a:avLst/>
              <a:gdLst/>
              <a:ahLst/>
              <a:cxnLst/>
              <a:rect l="l" t="t" r="r" b="b"/>
              <a:pathLst>
                <a:path w="3525957" h="4614767">
                  <a:moveTo>
                    <a:pt x="3401497" y="4614767"/>
                  </a:moveTo>
                  <a:lnTo>
                    <a:pt x="124460" y="4614767"/>
                  </a:lnTo>
                  <a:cubicBezTo>
                    <a:pt x="55880" y="4614767"/>
                    <a:pt x="0" y="4558886"/>
                    <a:pt x="0" y="4490307"/>
                  </a:cubicBezTo>
                  <a:lnTo>
                    <a:pt x="0" y="124460"/>
                  </a:lnTo>
                  <a:cubicBezTo>
                    <a:pt x="0" y="55880"/>
                    <a:pt x="55880" y="0"/>
                    <a:pt x="124460" y="0"/>
                  </a:cubicBezTo>
                  <a:lnTo>
                    <a:pt x="3401497" y="0"/>
                  </a:lnTo>
                  <a:cubicBezTo>
                    <a:pt x="3470077" y="0"/>
                    <a:pt x="3525957" y="55880"/>
                    <a:pt x="3525957" y="124460"/>
                  </a:cubicBezTo>
                  <a:lnTo>
                    <a:pt x="3525957" y="4490307"/>
                  </a:lnTo>
                  <a:cubicBezTo>
                    <a:pt x="3525957" y="4558887"/>
                    <a:pt x="3470077" y="4614767"/>
                    <a:pt x="3401497" y="4614767"/>
                  </a:cubicBezTo>
                  <a:close/>
                </a:path>
              </a:pathLst>
            </a:custGeom>
            <a:solidFill>
              <a:srgbClr val="FBBE25"/>
            </a:solidFill>
          </p:spPr>
        </p:sp>
      </p:grpSp>
      <p:sp>
        <p:nvSpPr>
          <p:cNvPr id="4" name="TextBox 4"/>
          <p:cNvSpPr txBox="1"/>
          <p:nvPr/>
        </p:nvSpPr>
        <p:spPr>
          <a:xfrm>
            <a:off x="2061424" y="3703519"/>
            <a:ext cx="3405235" cy="2221750"/>
          </a:xfrm>
          <a:prstGeom prst="rect">
            <a:avLst/>
          </a:prstGeom>
        </p:spPr>
        <p:txBody>
          <a:bodyPr lIns="0" tIns="0" rIns="0" bIns="0" rtlCol="0" anchor="t">
            <a:spAutoFit/>
          </a:bodyPr>
          <a:lstStyle/>
          <a:p>
            <a:pPr algn="ctr">
              <a:lnSpc>
                <a:spcPts val="1966"/>
              </a:lnSpc>
            </a:pPr>
            <a:r>
              <a:rPr lang="en-US" sz="1404">
                <a:solidFill>
                  <a:srgbClr val="000000"/>
                </a:solidFill>
                <a:latin typeface="Public Sans Bold"/>
              </a:rPr>
              <a:t>VỀ CÔNG NGHỆ:</a:t>
            </a:r>
          </a:p>
          <a:p>
            <a:pPr marL="303234" lvl="1" indent="-151617" algn="ctr">
              <a:lnSpc>
                <a:spcPts val="1966"/>
              </a:lnSpc>
              <a:buFont typeface="Arial"/>
              <a:buChar char="•"/>
            </a:pPr>
            <a:r>
              <a:rPr lang="en-US" sz="1404">
                <a:solidFill>
                  <a:srgbClr val="000000"/>
                </a:solidFill>
                <a:latin typeface="Arimo Bold"/>
              </a:rPr>
              <a:t>-Tìm hiểu và nắm bắt được các công cụ thiết kế Web.</a:t>
            </a:r>
          </a:p>
          <a:p>
            <a:pPr marL="303234" lvl="1" indent="-151617" algn="ctr">
              <a:lnSpc>
                <a:spcPts val="1966"/>
              </a:lnSpc>
              <a:buFont typeface="Arial"/>
              <a:buChar char="•"/>
            </a:pPr>
            <a:r>
              <a:rPr lang="en-US" sz="1404">
                <a:solidFill>
                  <a:srgbClr val="000000"/>
                </a:solidFill>
                <a:latin typeface="Arimo Bold"/>
              </a:rPr>
              <a:t>-Biết được cách thiết kế Web động cũng như cách tổ chức cơ sở dữ liệu.</a:t>
            </a:r>
          </a:p>
          <a:p>
            <a:pPr marL="303234" lvl="1" indent="-151617" algn="ctr">
              <a:lnSpc>
                <a:spcPts val="1966"/>
              </a:lnSpc>
              <a:buFont typeface="Arial"/>
              <a:buChar char="•"/>
            </a:pPr>
            <a:r>
              <a:rPr lang="en-US" sz="1404">
                <a:solidFill>
                  <a:srgbClr val="000000"/>
                </a:solidFill>
                <a:latin typeface="Arimo Bold"/>
              </a:rPr>
              <a:t>-Các dịch vụ trên Internet, đặc biệt là Web.</a:t>
            </a:r>
          </a:p>
          <a:p>
            <a:pPr marL="0" lvl="0" indent="0" algn="ctr">
              <a:lnSpc>
                <a:spcPts val="1966"/>
              </a:lnSpc>
              <a:spcBef>
                <a:spcPct val="0"/>
              </a:spcBef>
            </a:pPr>
            <a:endParaRPr lang="en-US" sz="1404">
              <a:solidFill>
                <a:srgbClr val="000000"/>
              </a:solidFill>
              <a:latin typeface="Arimo Bold"/>
            </a:endParaRPr>
          </a:p>
        </p:txBody>
      </p:sp>
      <p:grpSp>
        <p:nvGrpSpPr>
          <p:cNvPr id="5" name="Group 5"/>
          <p:cNvGrpSpPr/>
          <p:nvPr/>
        </p:nvGrpSpPr>
        <p:grpSpPr>
          <a:xfrm>
            <a:off x="3233356" y="1905261"/>
            <a:ext cx="1061372" cy="1061372"/>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7" name="TextBox 7"/>
          <p:cNvSpPr txBox="1"/>
          <p:nvPr/>
        </p:nvSpPr>
        <p:spPr>
          <a:xfrm>
            <a:off x="3233356" y="2029992"/>
            <a:ext cx="1061372" cy="678561"/>
          </a:xfrm>
          <a:prstGeom prst="rect">
            <a:avLst/>
          </a:prstGeom>
        </p:spPr>
        <p:txBody>
          <a:bodyPr lIns="0" tIns="0" rIns="0" bIns="0" rtlCol="0" anchor="t">
            <a:spAutoFit/>
          </a:bodyPr>
          <a:lstStyle/>
          <a:p>
            <a:pPr algn="ctr">
              <a:lnSpc>
                <a:spcPts val="5652"/>
              </a:lnSpc>
            </a:pPr>
            <a:r>
              <a:rPr lang="en-US" sz="3600">
                <a:solidFill>
                  <a:srgbClr val="32478C"/>
                </a:solidFill>
                <a:latin typeface="Public Sans Bold"/>
              </a:rPr>
              <a:t>1</a:t>
            </a:r>
          </a:p>
        </p:txBody>
      </p:sp>
      <p:grpSp>
        <p:nvGrpSpPr>
          <p:cNvPr id="8" name="Group 8"/>
          <p:cNvGrpSpPr/>
          <p:nvPr/>
        </p:nvGrpSpPr>
        <p:grpSpPr>
          <a:xfrm>
            <a:off x="8606842" y="3221000"/>
            <a:ext cx="1061372" cy="1061372"/>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0" name="Group 10"/>
          <p:cNvGrpSpPr/>
          <p:nvPr/>
        </p:nvGrpSpPr>
        <p:grpSpPr>
          <a:xfrm>
            <a:off x="13614408" y="3221000"/>
            <a:ext cx="1061372" cy="1061372"/>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2" name="TextBox 12"/>
          <p:cNvSpPr txBox="1"/>
          <p:nvPr/>
        </p:nvSpPr>
        <p:spPr>
          <a:xfrm>
            <a:off x="1286906" y="2995657"/>
            <a:ext cx="4954272" cy="469737"/>
          </a:xfrm>
          <a:prstGeom prst="rect">
            <a:avLst/>
          </a:prstGeom>
        </p:spPr>
        <p:txBody>
          <a:bodyPr lIns="0" tIns="0" rIns="0" bIns="0" rtlCol="0" anchor="t">
            <a:spAutoFit/>
          </a:bodyPr>
          <a:lstStyle/>
          <a:p>
            <a:pPr algn="ctr">
              <a:lnSpc>
                <a:spcPts val="3560"/>
              </a:lnSpc>
            </a:pPr>
            <a:r>
              <a:rPr lang="en-US" sz="3237">
                <a:solidFill>
                  <a:srgbClr val="000000"/>
                </a:solidFill>
                <a:latin typeface="Public Sans Bold"/>
              </a:rPr>
              <a:t>KẾT QUẢ ĐẠT ĐƯỢC</a:t>
            </a:r>
          </a:p>
        </p:txBody>
      </p:sp>
      <p:sp>
        <p:nvSpPr>
          <p:cNvPr id="13" name="TextBox 13"/>
          <p:cNvSpPr txBox="1"/>
          <p:nvPr/>
        </p:nvSpPr>
        <p:spPr>
          <a:xfrm>
            <a:off x="5180357" y="66675"/>
            <a:ext cx="8988657" cy="1141095"/>
          </a:xfrm>
          <a:prstGeom prst="rect">
            <a:avLst/>
          </a:prstGeom>
        </p:spPr>
        <p:txBody>
          <a:bodyPr lIns="0" tIns="0" rIns="0" bIns="0" rtlCol="0" anchor="t">
            <a:spAutoFit/>
          </a:bodyPr>
          <a:lstStyle/>
          <a:p>
            <a:pPr marL="0" lvl="0" indent="0">
              <a:lnSpc>
                <a:spcPts val="8717"/>
              </a:lnSpc>
              <a:spcBef>
                <a:spcPct val="0"/>
              </a:spcBef>
            </a:pPr>
            <a:r>
              <a:rPr lang="en-US" sz="7925">
                <a:solidFill>
                  <a:srgbClr val="32478C"/>
                </a:solidFill>
                <a:latin typeface="Sigmar One"/>
              </a:rPr>
              <a:t>KẾT LUẬN</a:t>
            </a:r>
          </a:p>
        </p:txBody>
      </p:sp>
      <p:grpSp>
        <p:nvGrpSpPr>
          <p:cNvPr id="14" name="Group 14"/>
          <p:cNvGrpSpPr/>
          <p:nvPr/>
        </p:nvGrpSpPr>
        <p:grpSpPr>
          <a:xfrm>
            <a:off x="6696531" y="1532846"/>
            <a:ext cx="5450161" cy="7133161"/>
            <a:chOff x="0" y="0"/>
            <a:chExt cx="3525957" cy="4614767"/>
          </a:xfrm>
        </p:grpSpPr>
        <p:sp>
          <p:nvSpPr>
            <p:cNvPr id="15" name="Freeform 15"/>
            <p:cNvSpPr/>
            <p:nvPr/>
          </p:nvSpPr>
          <p:spPr>
            <a:xfrm>
              <a:off x="0" y="0"/>
              <a:ext cx="3525957" cy="4614767"/>
            </a:xfrm>
            <a:custGeom>
              <a:avLst/>
              <a:gdLst/>
              <a:ahLst/>
              <a:cxnLst/>
              <a:rect l="l" t="t" r="r" b="b"/>
              <a:pathLst>
                <a:path w="3525957" h="4614767">
                  <a:moveTo>
                    <a:pt x="3401497" y="4614767"/>
                  </a:moveTo>
                  <a:lnTo>
                    <a:pt x="124460" y="4614767"/>
                  </a:lnTo>
                  <a:cubicBezTo>
                    <a:pt x="55880" y="4614767"/>
                    <a:pt x="0" y="4558886"/>
                    <a:pt x="0" y="4490307"/>
                  </a:cubicBezTo>
                  <a:lnTo>
                    <a:pt x="0" y="124460"/>
                  </a:lnTo>
                  <a:cubicBezTo>
                    <a:pt x="0" y="55880"/>
                    <a:pt x="55880" y="0"/>
                    <a:pt x="124460" y="0"/>
                  </a:cubicBezTo>
                  <a:lnTo>
                    <a:pt x="3401497" y="0"/>
                  </a:lnTo>
                  <a:cubicBezTo>
                    <a:pt x="3470077" y="0"/>
                    <a:pt x="3525957" y="55880"/>
                    <a:pt x="3525957" y="124460"/>
                  </a:cubicBezTo>
                  <a:lnTo>
                    <a:pt x="3525957" y="4490307"/>
                  </a:lnTo>
                  <a:cubicBezTo>
                    <a:pt x="3525957" y="4558887"/>
                    <a:pt x="3470077" y="4614767"/>
                    <a:pt x="3401497" y="4614767"/>
                  </a:cubicBezTo>
                  <a:close/>
                </a:path>
              </a:pathLst>
            </a:custGeom>
            <a:solidFill>
              <a:srgbClr val="FBBE25"/>
            </a:solidFill>
          </p:spPr>
        </p:sp>
      </p:grpSp>
      <p:grpSp>
        <p:nvGrpSpPr>
          <p:cNvPr id="16" name="Group 16"/>
          <p:cNvGrpSpPr/>
          <p:nvPr/>
        </p:nvGrpSpPr>
        <p:grpSpPr>
          <a:xfrm>
            <a:off x="12346717" y="1498824"/>
            <a:ext cx="5476155" cy="7167183"/>
            <a:chOff x="0" y="0"/>
            <a:chExt cx="3525957" cy="4614767"/>
          </a:xfrm>
        </p:grpSpPr>
        <p:sp>
          <p:nvSpPr>
            <p:cNvPr id="17" name="Freeform 17"/>
            <p:cNvSpPr/>
            <p:nvPr/>
          </p:nvSpPr>
          <p:spPr>
            <a:xfrm>
              <a:off x="0" y="0"/>
              <a:ext cx="3525957" cy="4614767"/>
            </a:xfrm>
            <a:custGeom>
              <a:avLst/>
              <a:gdLst/>
              <a:ahLst/>
              <a:cxnLst/>
              <a:rect l="l" t="t" r="r" b="b"/>
              <a:pathLst>
                <a:path w="3525957" h="4614767">
                  <a:moveTo>
                    <a:pt x="3401497" y="4614767"/>
                  </a:moveTo>
                  <a:lnTo>
                    <a:pt x="124460" y="4614767"/>
                  </a:lnTo>
                  <a:cubicBezTo>
                    <a:pt x="55880" y="4614767"/>
                    <a:pt x="0" y="4558886"/>
                    <a:pt x="0" y="4490307"/>
                  </a:cubicBezTo>
                  <a:lnTo>
                    <a:pt x="0" y="124460"/>
                  </a:lnTo>
                  <a:cubicBezTo>
                    <a:pt x="0" y="55880"/>
                    <a:pt x="55880" y="0"/>
                    <a:pt x="124460" y="0"/>
                  </a:cubicBezTo>
                  <a:lnTo>
                    <a:pt x="3401497" y="0"/>
                  </a:lnTo>
                  <a:cubicBezTo>
                    <a:pt x="3470077" y="0"/>
                    <a:pt x="3525957" y="55880"/>
                    <a:pt x="3525957" y="124460"/>
                  </a:cubicBezTo>
                  <a:lnTo>
                    <a:pt x="3525957" y="4490307"/>
                  </a:lnTo>
                  <a:cubicBezTo>
                    <a:pt x="3525957" y="4558887"/>
                    <a:pt x="3470077" y="4614767"/>
                    <a:pt x="3401497" y="4614767"/>
                  </a:cubicBezTo>
                  <a:close/>
                </a:path>
              </a:pathLst>
            </a:custGeom>
            <a:solidFill>
              <a:srgbClr val="FBBE25"/>
            </a:solidFill>
          </p:spPr>
        </p:sp>
      </p:grpSp>
      <p:sp>
        <p:nvSpPr>
          <p:cNvPr id="18" name="TextBox 18"/>
          <p:cNvSpPr txBox="1"/>
          <p:nvPr/>
        </p:nvSpPr>
        <p:spPr>
          <a:xfrm>
            <a:off x="2061424" y="5859654"/>
            <a:ext cx="3405235" cy="2964700"/>
          </a:xfrm>
          <a:prstGeom prst="rect">
            <a:avLst/>
          </a:prstGeom>
        </p:spPr>
        <p:txBody>
          <a:bodyPr lIns="0" tIns="0" rIns="0" bIns="0" rtlCol="0" anchor="t">
            <a:spAutoFit/>
          </a:bodyPr>
          <a:lstStyle/>
          <a:p>
            <a:pPr algn="ctr">
              <a:lnSpc>
                <a:spcPts val="1966"/>
              </a:lnSpc>
            </a:pPr>
            <a:r>
              <a:rPr lang="en-US" sz="1404">
                <a:solidFill>
                  <a:srgbClr val="000000"/>
                </a:solidFill>
                <a:latin typeface="Public Sans Bold"/>
              </a:rPr>
              <a:t>TÍNH NĂNG CỦA CHƯƠNG TRÌNH:</a:t>
            </a:r>
          </a:p>
          <a:p>
            <a:pPr marL="303234" lvl="1" indent="-151617" algn="ctr">
              <a:lnSpc>
                <a:spcPts val="1966"/>
              </a:lnSpc>
              <a:buFont typeface="Arial"/>
              <a:buChar char="•"/>
            </a:pPr>
            <a:r>
              <a:rPr lang="en-US" sz="1404">
                <a:solidFill>
                  <a:srgbClr val="000000"/>
                </a:solidFill>
                <a:latin typeface="Arimo Bold"/>
              </a:rPr>
              <a:t>-  Thông tin về thời gian và địa điểm mang tính tham khảo nên có thể cập nhật chính xác</a:t>
            </a:r>
          </a:p>
          <a:p>
            <a:pPr marL="303234" lvl="1" indent="-151617" algn="ctr">
              <a:lnSpc>
                <a:spcPts val="1966"/>
              </a:lnSpc>
              <a:buFont typeface="Arial"/>
              <a:buChar char="•"/>
            </a:pPr>
            <a:r>
              <a:rPr lang="en-US" sz="1404">
                <a:solidFill>
                  <a:srgbClr val="000000"/>
                </a:solidFill>
                <a:latin typeface="Arimo Bold"/>
              </a:rPr>
              <a:t>-Giao diện thân thiện với người dùng.</a:t>
            </a:r>
          </a:p>
          <a:p>
            <a:pPr marL="303234" lvl="1" indent="-151617" algn="ctr">
              <a:lnSpc>
                <a:spcPts val="1966"/>
              </a:lnSpc>
              <a:buFont typeface="Arial"/>
              <a:buChar char="•"/>
            </a:pPr>
            <a:r>
              <a:rPr lang="en-US" sz="1404">
                <a:solidFill>
                  <a:srgbClr val="000000"/>
                </a:solidFill>
                <a:latin typeface="Arimo Bold"/>
              </a:rPr>
              <a:t>-Do điều kiện, nên chương trình chỉ mới chạy được trên nếu dữ liệu nhỏ.</a:t>
            </a:r>
          </a:p>
          <a:p>
            <a:pPr algn="ctr">
              <a:lnSpc>
                <a:spcPts val="1966"/>
              </a:lnSpc>
            </a:pPr>
            <a:endParaRPr lang="en-US" sz="1404">
              <a:solidFill>
                <a:srgbClr val="000000"/>
              </a:solidFill>
              <a:latin typeface="Arimo Bold"/>
            </a:endParaRPr>
          </a:p>
          <a:p>
            <a:pPr marL="0" lvl="0" indent="0" algn="ctr">
              <a:lnSpc>
                <a:spcPts val="1966"/>
              </a:lnSpc>
              <a:spcBef>
                <a:spcPct val="0"/>
              </a:spcBef>
            </a:pPr>
            <a:endParaRPr lang="en-US" sz="1404">
              <a:solidFill>
                <a:srgbClr val="000000"/>
              </a:solidFill>
              <a:latin typeface="Arimo Bold"/>
            </a:endParaRPr>
          </a:p>
        </p:txBody>
      </p:sp>
      <p:grpSp>
        <p:nvGrpSpPr>
          <p:cNvPr id="19" name="Group 19"/>
          <p:cNvGrpSpPr/>
          <p:nvPr/>
        </p:nvGrpSpPr>
        <p:grpSpPr>
          <a:xfrm>
            <a:off x="8890926" y="1905261"/>
            <a:ext cx="1061372" cy="1061372"/>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21" name="TextBox 21"/>
          <p:cNvSpPr txBox="1"/>
          <p:nvPr/>
        </p:nvSpPr>
        <p:spPr>
          <a:xfrm>
            <a:off x="8890926" y="2029992"/>
            <a:ext cx="1061372" cy="678561"/>
          </a:xfrm>
          <a:prstGeom prst="rect">
            <a:avLst/>
          </a:prstGeom>
        </p:spPr>
        <p:txBody>
          <a:bodyPr lIns="0" tIns="0" rIns="0" bIns="0" rtlCol="0" anchor="t">
            <a:spAutoFit/>
          </a:bodyPr>
          <a:lstStyle/>
          <a:p>
            <a:pPr algn="ctr">
              <a:lnSpc>
                <a:spcPts val="5652"/>
              </a:lnSpc>
            </a:pPr>
            <a:r>
              <a:rPr lang="en-US" sz="3600">
                <a:solidFill>
                  <a:srgbClr val="32478C"/>
                </a:solidFill>
                <a:latin typeface="Public Sans Bold"/>
              </a:rPr>
              <a:t>2</a:t>
            </a:r>
          </a:p>
        </p:txBody>
      </p:sp>
      <p:grpSp>
        <p:nvGrpSpPr>
          <p:cNvPr id="22" name="Group 22"/>
          <p:cNvGrpSpPr/>
          <p:nvPr/>
        </p:nvGrpSpPr>
        <p:grpSpPr>
          <a:xfrm>
            <a:off x="14537467" y="1905261"/>
            <a:ext cx="1061372" cy="106137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24" name="TextBox 24"/>
          <p:cNvSpPr txBox="1"/>
          <p:nvPr/>
        </p:nvSpPr>
        <p:spPr>
          <a:xfrm>
            <a:off x="14537467" y="2029992"/>
            <a:ext cx="1061372" cy="678561"/>
          </a:xfrm>
          <a:prstGeom prst="rect">
            <a:avLst/>
          </a:prstGeom>
        </p:spPr>
        <p:txBody>
          <a:bodyPr lIns="0" tIns="0" rIns="0" bIns="0" rtlCol="0" anchor="t">
            <a:spAutoFit/>
          </a:bodyPr>
          <a:lstStyle/>
          <a:p>
            <a:pPr algn="ctr">
              <a:lnSpc>
                <a:spcPts val="5652"/>
              </a:lnSpc>
            </a:pPr>
            <a:r>
              <a:rPr lang="en-US" sz="3600">
                <a:solidFill>
                  <a:srgbClr val="32478C"/>
                </a:solidFill>
                <a:latin typeface="Public Sans Bold"/>
              </a:rPr>
              <a:t>3</a:t>
            </a:r>
          </a:p>
        </p:txBody>
      </p:sp>
      <p:sp>
        <p:nvSpPr>
          <p:cNvPr id="25" name="TextBox 25"/>
          <p:cNvSpPr txBox="1"/>
          <p:nvPr/>
        </p:nvSpPr>
        <p:spPr>
          <a:xfrm>
            <a:off x="6944476" y="2985683"/>
            <a:ext cx="4954272" cy="469737"/>
          </a:xfrm>
          <a:prstGeom prst="rect">
            <a:avLst/>
          </a:prstGeom>
        </p:spPr>
        <p:txBody>
          <a:bodyPr lIns="0" tIns="0" rIns="0" bIns="0" rtlCol="0" anchor="t">
            <a:spAutoFit/>
          </a:bodyPr>
          <a:lstStyle/>
          <a:p>
            <a:pPr algn="ctr">
              <a:lnSpc>
                <a:spcPts val="3560"/>
              </a:lnSpc>
            </a:pPr>
            <a:r>
              <a:rPr lang="en-US" sz="3237">
                <a:solidFill>
                  <a:srgbClr val="000000"/>
                </a:solidFill>
                <a:latin typeface="Public Sans Bold"/>
              </a:rPr>
              <a:t>HẠN CHẾ</a:t>
            </a:r>
          </a:p>
        </p:txBody>
      </p:sp>
      <p:sp>
        <p:nvSpPr>
          <p:cNvPr id="26" name="TextBox 26"/>
          <p:cNvSpPr txBox="1"/>
          <p:nvPr/>
        </p:nvSpPr>
        <p:spPr>
          <a:xfrm>
            <a:off x="12607659" y="2995657"/>
            <a:ext cx="4954272" cy="469737"/>
          </a:xfrm>
          <a:prstGeom prst="rect">
            <a:avLst/>
          </a:prstGeom>
        </p:spPr>
        <p:txBody>
          <a:bodyPr lIns="0" tIns="0" rIns="0" bIns="0" rtlCol="0" anchor="t">
            <a:spAutoFit/>
          </a:bodyPr>
          <a:lstStyle/>
          <a:p>
            <a:pPr algn="ctr">
              <a:lnSpc>
                <a:spcPts val="3560"/>
              </a:lnSpc>
            </a:pPr>
            <a:r>
              <a:rPr lang="en-US" sz="3237">
                <a:solidFill>
                  <a:srgbClr val="000000"/>
                </a:solidFill>
                <a:latin typeface="Public Sans Bold"/>
              </a:rPr>
              <a:t>HƯỚNG PHÁT TRIỂN</a:t>
            </a:r>
          </a:p>
        </p:txBody>
      </p:sp>
      <p:sp>
        <p:nvSpPr>
          <p:cNvPr id="27" name="TextBox 27"/>
          <p:cNvSpPr txBox="1"/>
          <p:nvPr/>
        </p:nvSpPr>
        <p:spPr>
          <a:xfrm>
            <a:off x="7718994" y="3723111"/>
            <a:ext cx="3405235" cy="1447757"/>
          </a:xfrm>
          <a:prstGeom prst="rect">
            <a:avLst/>
          </a:prstGeom>
        </p:spPr>
        <p:txBody>
          <a:bodyPr lIns="0" tIns="0" rIns="0" bIns="0" rtlCol="0" anchor="t">
            <a:spAutoFit/>
          </a:bodyPr>
          <a:lstStyle/>
          <a:p>
            <a:pPr algn="ctr">
              <a:lnSpc>
                <a:spcPts val="1966"/>
              </a:lnSpc>
            </a:pPr>
            <a:r>
              <a:rPr lang="en-US" sz="1404">
                <a:solidFill>
                  <a:srgbClr val="000000"/>
                </a:solidFill>
                <a:latin typeface="Public Sans Bold"/>
              </a:rPr>
              <a:t> CHƯA TẬN DỤNG HẾT CÁC ĐIỂM MẠNH CỦA NGÔN NGỮ ĐƯỢC XÂY DỰNG ĐỂ WEBSITE ĐƯỢC CHUYÊN NGHIỆP HƠN HƯỚNG PHÁT TRIỂN</a:t>
            </a:r>
          </a:p>
          <a:p>
            <a:pPr algn="ctr">
              <a:lnSpc>
                <a:spcPts val="1966"/>
              </a:lnSpc>
            </a:pPr>
            <a:endParaRPr lang="en-US" sz="1404">
              <a:solidFill>
                <a:srgbClr val="000000"/>
              </a:solidFill>
              <a:latin typeface="Public Sans Bold"/>
            </a:endParaRPr>
          </a:p>
          <a:p>
            <a:pPr marL="0" lvl="0" indent="0" algn="ctr">
              <a:lnSpc>
                <a:spcPts val="1966"/>
              </a:lnSpc>
              <a:spcBef>
                <a:spcPct val="0"/>
              </a:spcBef>
            </a:pPr>
            <a:endParaRPr lang="en-US" sz="1404">
              <a:solidFill>
                <a:srgbClr val="000000"/>
              </a:solidFill>
              <a:latin typeface="Public Sans Bold"/>
            </a:endParaRPr>
          </a:p>
        </p:txBody>
      </p:sp>
      <p:sp>
        <p:nvSpPr>
          <p:cNvPr id="28" name="TextBox 28"/>
          <p:cNvSpPr txBox="1"/>
          <p:nvPr/>
        </p:nvSpPr>
        <p:spPr>
          <a:xfrm>
            <a:off x="13382177" y="3695743"/>
            <a:ext cx="3405235" cy="1974100"/>
          </a:xfrm>
          <a:prstGeom prst="rect">
            <a:avLst/>
          </a:prstGeom>
        </p:spPr>
        <p:txBody>
          <a:bodyPr lIns="0" tIns="0" rIns="0" bIns="0" rtlCol="0" anchor="t">
            <a:spAutoFit/>
          </a:bodyPr>
          <a:lstStyle/>
          <a:p>
            <a:pPr marL="303234" lvl="1" indent="-151617" algn="ctr">
              <a:lnSpc>
                <a:spcPts val="1966"/>
              </a:lnSpc>
              <a:buFont typeface="Arial"/>
              <a:buChar char="•"/>
            </a:pPr>
            <a:r>
              <a:rPr lang="en-US" sz="1404">
                <a:solidFill>
                  <a:srgbClr val="000000"/>
                </a:solidFill>
                <a:latin typeface="Public Sans Bold"/>
              </a:rPr>
              <a:t> PHÁT TRIỂN TÍNH NĂNG ĐẶT VÉ REAL-TIME</a:t>
            </a:r>
          </a:p>
          <a:p>
            <a:pPr marL="303234" lvl="1" indent="-151617" algn="ctr">
              <a:lnSpc>
                <a:spcPts val="1966"/>
              </a:lnSpc>
              <a:buFont typeface="Arial"/>
              <a:buChar char="•"/>
            </a:pPr>
            <a:r>
              <a:rPr lang="en-US" sz="1404">
                <a:solidFill>
                  <a:srgbClr val="000000"/>
                </a:solidFill>
                <a:latin typeface="Arimo Bold"/>
              </a:rPr>
              <a:t> Phát triển thêm các chương trình giảm giá</a:t>
            </a:r>
          </a:p>
          <a:p>
            <a:pPr marL="303234" lvl="1" indent="-151617" algn="ctr">
              <a:lnSpc>
                <a:spcPts val="1966"/>
              </a:lnSpc>
              <a:buFont typeface="Arial"/>
              <a:buChar char="•"/>
            </a:pPr>
            <a:r>
              <a:rPr lang="en-US" sz="1404">
                <a:solidFill>
                  <a:srgbClr val="000000"/>
                </a:solidFill>
                <a:latin typeface="Arimo Bold"/>
              </a:rPr>
              <a:t> Phát triển thêm các chương trình tin tức</a:t>
            </a:r>
          </a:p>
          <a:p>
            <a:pPr algn="ctr">
              <a:lnSpc>
                <a:spcPts val="1966"/>
              </a:lnSpc>
            </a:pPr>
            <a:endParaRPr lang="en-US" sz="1404">
              <a:solidFill>
                <a:srgbClr val="000000"/>
              </a:solidFill>
              <a:latin typeface="Arimo Bold"/>
            </a:endParaRPr>
          </a:p>
          <a:p>
            <a:pPr marL="0" lvl="0" indent="0" algn="ctr">
              <a:lnSpc>
                <a:spcPts val="1966"/>
              </a:lnSpc>
              <a:spcBef>
                <a:spcPct val="0"/>
              </a:spcBef>
            </a:pPr>
            <a:endParaRPr lang="en-US" sz="1404">
              <a:solidFill>
                <a:srgbClr val="000000"/>
              </a:solidFill>
              <a:latin typeface="Arimo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71525" y="2974340"/>
            <a:ext cx="16744950" cy="3765550"/>
          </a:xfrm>
          <a:prstGeom prst="rect">
            <a:avLst/>
          </a:prstGeom>
        </p:spPr>
        <p:txBody>
          <a:bodyPr lIns="0" tIns="0" rIns="0" bIns="0" rtlCol="0" anchor="t">
            <a:spAutoFit/>
          </a:bodyPr>
          <a:lstStyle/>
          <a:p>
            <a:pPr marL="0" lvl="0" indent="0" algn="ctr">
              <a:lnSpc>
                <a:spcPts val="30799"/>
              </a:lnSpc>
              <a:spcBef>
                <a:spcPct val="0"/>
              </a:spcBef>
            </a:pPr>
            <a:r>
              <a:rPr lang="en-US" sz="21999" u="none">
                <a:solidFill>
                  <a:srgbClr val="32478C"/>
                </a:solidFill>
                <a:latin typeface="Sigmar One"/>
              </a:rPr>
              <a:t>CẢM ƠN!</a:t>
            </a:r>
          </a:p>
        </p:txBody>
      </p:sp>
      <p:sp>
        <p:nvSpPr>
          <p:cNvPr id="3" name="TextBox 3"/>
          <p:cNvSpPr txBox="1"/>
          <p:nvPr/>
        </p:nvSpPr>
        <p:spPr>
          <a:xfrm>
            <a:off x="3449806" y="2070142"/>
            <a:ext cx="11388388" cy="574675"/>
          </a:xfrm>
          <a:prstGeom prst="rect">
            <a:avLst/>
          </a:prstGeom>
        </p:spPr>
        <p:txBody>
          <a:bodyPr lIns="0" tIns="0" rIns="0" bIns="0" rtlCol="0" anchor="t">
            <a:spAutoFit/>
          </a:bodyPr>
          <a:lstStyle/>
          <a:p>
            <a:pPr algn="ctr">
              <a:lnSpc>
                <a:spcPts val="4399"/>
              </a:lnSpc>
            </a:pPr>
            <a:r>
              <a:rPr lang="en-US" sz="3999">
                <a:solidFill>
                  <a:srgbClr val="32478C"/>
                </a:solidFill>
                <a:latin typeface="Public Sans Italics"/>
              </a:rPr>
              <a:t>Báo cáo kết thúc</a:t>
            </a:r>
          </a:p>
        </p:txBody>
      </p:sp>
      <p:sp>
        <p:nvSpPr>
          <p:cNvPr id="4" name="TextBox 4"/>
          <p:cNvSpPr txBox="1"/>
          <p:nvPr/>
        </p:nvSpPr>
        <p:spPr>
          <a:xfrm>
            <a:off x="3449806" y="7731182"/>
            <a:ext cx="11388388" cy="574675"/>
          </a:xfrm>
          <a:prstGeom prst="rect">
            <a:avLst/>
          </a:prstGeom>
        </p:spPr>
        <p:txBody>
          <a:bodyPr lIns="0" tIns="0" rIns="0" bIns="0" rtlCol="0" anchor="t">
            <a:spAutoFit/>
          </a:bodyPr>
          <a:lstStyle/>
          <a:p>
            <a:pPr marL="0" lvl="0" indent="0" algn="ctr">
              <a:lnSpc>
                <a:spcPts val="4399"/>
              </a:lnSpc>
              <a:spcBef>
                <a:spcPct val="0"/>
              </a:spcBef>
            </a:pPr>
            <a:r>
              <a:rPr lang="en-US" sz="3999">
                <a:solidFill>
                  <a:srgbClr val="32478C"/>
                </a:solidFill>
                <a:latin typeface="Public Sans Italics"/>
              </a:rPr>
              <a:t>Hội Đồng Và Các Thầy Cô</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88453" y="2191841"/>
            <a:ext cx="771999" cy="771999"/>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BE25"/>
            </a:solidFill>
          </p:spPr>
        </p:sp>
      </p:grpSp>
      <p:grpSp>
        <p:nvGrpSpPr>
          <p:cNvPr id="4" name="Group 4"/>
          <p:cNvGrpSpPr/>
          <p:nvPr/>
        </p:nvGrpSpPr>
        <p:grpSpPr>
          <a:xfrm>
            <a:off x="7788453" y="3471682"/>
            <a:ext cx="771999" cy="77199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BE25"/>
            </a:solidFill>
          </p:spPr>
        </p:sp>
      </p:grpSp>
      <p:grpSp>
        <p:nvGrpSpPr>
          <p:cNvPr id="6" name="Group 6"/>
          <p:cNvGrpSpPr/>
          <p:nvPr/>
        </p:nvGrpSpPr>
        <p:grpSpPr>
          <a:xfrm>
            <a:off x="7788453" y="6031363"/>
            <a:ext cx="771999" cy="77199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BE25"/>
            </a:solidFill>
          </p:spPr>
        </p:sp>
      </p:grpSp>
      <p:grpSp>
        <p:nvGrpSpPr>
          <p:cNvPr id="8" name="Group 8"/>
          <p:cNvGrpSpPr/>
          <p:nvPr/>
        </p:nvGrpSpPr>
        <p:grpSpPr>
          <a:xfrm>
            <a:off x="7788453" y="4751522"/>
            <a:ext cx="771999" cy="771999"/>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BE25"/>
            </a:solidFill>
          </p:spPr>
        </p:sp>
      </p:grpSp>
      <p:pic>
        <p:nvPicPr>
          <p:cNvPr id="10" name="Picture 10"/>
          <p:cNvPicPr>
            <a:picLocks noChangeAspect="1"/>
          </p:cNvPicPr>
          <p:nvPr/>
        </p:nvPicPr>
        <p:blipFill>
          <a:blip r:embed="rId2"/>
          <a:srcRect/>
          <a:stretch>
            <a:fillRect/>
          </a:stretch>
        </p:blipFill>
        <p:spPr>
          <a:xfrm>
            <a:off x="513394" y="3750181"/>
            <a:ext cx="6987109" cy="4655161"/>
          </a:xfrm>
          <a:prstGeom prst="rect">
            <a:avLst/>
          </a:prstGeom>
        </p:spPr>
      </p:pic>
      <p:sp>
        <p:nvSpPr>
          <p:cNvPr id="11" name="TextBox 11"/>
          <p:cNvSpPr txBox="1"/>
          <p:nvPr/>
        </p:nvSpPr>
        <p:spPr>
          <a:xfrm>
            <a:off x="9204270" y="2085208"/>
            <a:ext cx="7322748" cy="565785"/>
          </a:xfrm>
          <a:prstGeom prst="rect">
            <a:avLst/>
          </a:prstGeom>
        </p:spPr>
        <p:txBody>
          <a:bodyPr lIns="0" tIns="0" rIns="0" bIns="0" rtlCol="0" anchor="t">
            <a:spAutoFit/>
          </a:bodyPr>
          <a:lstStyle/>
          <a:p>
            <a:pPr algn="l">
              <a:lnSpc>
                <a:spcPts val="4800"/>
              </a:lnSpc>
            </a:pPr>
            <a:r>
              <a:rPr lang="en-US" sz="2400" dirty="0" err="1">
                <a:solidFill>
                  <a:srgbClr val="32478C"/>
                </a:solidFill>
                <a:latin typeface="Public Sans"/>
              </a:rPr>
              <a:t>Tổng</a:t>
            </a:r>
            <a:r>
              <a:rPr lang="en-US" sz="2400" dirty="0">
                <a:solidFill>
                  <a:srgbClr val="32478C"/>
                </a:solidFill>
                <a:latin typeface="Public Sans"/>
              </a:rPr>
              <a:t> </a:t>
            </a:r>
            <a:r>
              <a:rPr lang="en-US" sz="2400" dirty="0" err="1">
                <a:solidFill>
                  <a:srgbClr val="32478C"/>
                </a:solidFill>
                <a:latin typeface="Public Sans"/>
              </a:rPr>
              <a:t>quan</a:t>
            </a:r>
            <a:r>
              <a:rPr lang="en-US" sz="2400" dirty="0">
                <a:solidFill>
                  <a:srgbClr val="32478C"/>
                </a:solidFill>
                <a:latin typeface="Public Sans"/>
              </a:rPr>
              <a:t> </a:t>
            </a:r>
            <a:r>
              <a:rPr lang="en-US" sz="2400" dirty="0" err="1">
                <a:solidFill>
                  <a:srgbClr val="32478C"/>
                </a:solidFill>
                <a:latin typeface="Public Sans"/>
              </a:rPr>
              <a:t>về</a:t>
            </a:r>
            <a:r>
              <a:rPr lang="en-US" sz="2400" dirty="0">
                <a:solidFill>
                  <a:srgbClr val="32478C"/>
                </a:solidFill>
                <a:latin typeface="Public Sans"/>
              </a:rPr>
              <a:t> </a:t>
            </a:r>
            <a:r>
              <a:rPr lang="en-US" sz="2400" dirty="0" err="1">
                <a:solidFill>
                  <a:srgbClr val="32478C"/>
                </a:solidFill>
                <a:latin typeface="Public Sans"/>
              </a:rPr>
              <a:t>đề</a:t>
            </a:r>
            <a:r>
              <a:rPr lang="en-US" sz="2400" dirty="0">
                <a:solidFill>
                  <a:srgbClr val="32478C"/>
                </a:solidFill>
                <a:latin typeface="Public Sans"/>
              </a:rPr>
              <a:t> </a:t>
            </a:r>
            <a:r>
              <a:rPr lang="en-US" sz="2400" dirty="0" err="1">
                <a:solidFill>
                  <a:srgbClr val="32478C"/>
                </a:solidFill>
                <a:latin typeface="Public Sans"/>
              </a:rPr>
              <a:t>tài</a:t>
            </a:r>
            <a:endParaRPr lang="en-US" sz="2400" dirty="0">
              <a:solidFill>
                <a:srgbClr val="32478C"/>
              </a:solidFill>
              <a:latin typeface="Public Sans"/>
            </a:endParaRPr>
          </a:p>
        </p:txBody>
      </p:sp>
      <p:sp>
        <p:nvSpPr>
          <p:cNvPr id="12" name="TextBox 12"/>
          <p:cNvSpPr txBox="1"/>
          <p:nvPr/>
        </p:nvSpPr>
        <p:spPr>
          <a:xfrm>
            <a:off x="7901847" y="2171885"/>
            <a:ext cx="545211" cy="678561"/>
          </a:xfrm>
          <a:prstGeom prst="rect">
            <a:avLst/>
          </a:prstGeom>
        </p:spPr>
        <p:txBody>
          <a:bodyPr lIns="0" tIns="0" rIns="0" bIns="0" rtlCol="0" anchor="t">
            <a:spAutoFit/>
          </a:bodyPr>
          <a:lstStyle/>
          <a:p>
            <a:pPr algn="ctr">
              <a:lnSpc>
                <a:spcPts val="5652"/>
              </a:lnSpc>
            </a:pPr>
            <a:r>
              <a:rPr lang="en-US" sz="3600">
                <a:solidFill>
                  <a:srgbClr val="32478C"/>
                </a:solidFill>
                <a:latin typeface="Public Sans Bold"/>
              </a:rPr>
              <a:t>1</a:t>
            </a:r>
          </a:p>
        </p:txBody>
      </p:sp>
      <p:sp>
        <p:nvSpPr>
          <p:cNvPr id="13" name="TextBox 13"/>
          <p:cNvSpPr txBox="1"/>
          <p:nvPr/>
        </p:nvSpPr>
        <p:spPr>
          <a:xfrm>
            <a:off x="9204270" y="3367276"/>
            <a:ext cx="7322748" cy="565785"/>
          </a:xfrm>
          <a:prstGeom prst="rect">
            <a:avLst/>
          </a:prstGeom>
        </p:spPr>
        <p:txBody>
          <a:bodyPr lIns="0" tIns="0" rIns="0" bIns="0" rtlCol="0" anchor="t">
            <a:spAutoFit/>
          </a:bodyPr>
          <a:lstStyle/>
          <a:p>
            <a:pPr marL="0" lvl="1" indent="0" algn="l">
              <a:lnSpc>
                <a:spcPts val="4800"/>
              </a:lnSpc>
              <a:spcBef>
                <a:spcPct val="0"/>
              </a:spcBef>
            </a:pPr>
            <a:r>
              <a:rPr lang="en-US" sz="2400" dirty="0" err="1">
                <a:solidFill>
                  <a:srgbClr val="32478C"/>
                </a:solidFill>
                <a:latin typeface="Public Sans"/>
              </a:rPr>
              <a:t>Mục</a:t>
            </a:r>
            <a:r>
              <a:rPr lang="en-US" sz="2400" dirty="0">
                <a:solidFill>
                  <a:srgbClr val="32478C"/>
                </a:solidFill>
                <a:latin typeface="Public Sans"/>
              </a:rPr>
              <a:t> </a:t>
            </a:r>
            <a:r>
              <a:rPr lang="en-US" sz="2400" dirty="0" err="1">
                <a:solidFill>
                  <a:srgbClr val="32478C"/>
                </a:solidFill>
                <a:latin typeface="Public Sans"/>
              </a:rPr>
              <a:t>đích</a:t>
            </a:r>
            <a:r>
              <a:rPr lang="en-US" sz="2400" dirty="0">
                <a:solidFill>
                  <a:srgbClr val="32478C"/>
                </a:solidFill>
                <a:latin typeface="Public Sans"/>
              </a:rPr>
              <a:t> </a:t>
            </a:r>
            <a:r>
              <a:rPr lang="en-US" sz="2400" dirty="0" err="1">
                <a:solidFill>
                  <a:srgbClr val="32478C"/>
                </a:solidFill>
                <a:latin typeface="Public Sans"/>
              </a:rPr>
              <a:t>của</a:t>
            </a:r>
            <a:r>
              <a:rPr lang="en-US" sz="2400" dirty="0">
                <a:solidFill>
                  <a:srgbClr val="32478C"/>
                </a:solidFill>
                <a:latin typeface="Public Sans"/>
              </a:rPr>
              <a:t> </a:t>
            </a:r>
            <a:r>
              <a:rPr lang="en-US" sz="2400" dirty="0" err="1">
                <a:solidFill>
                  <a:srgbClr val="32478C"/>
                </a:solidFill>
                <a:latin typeface="Public Sans"/>
              </a:rPr>
              <a:t>đề</a:t>
            </a:r>
            <a:r>
              <a:rPr lang="en-US" sz="2400" dirty="0">
                <a:solidFill>
                  <a:srgbClr val="32478C"/>
                </a:solidFill>
                <a:latin typeface="Public Sans"/>
              </a:rPr>
              <a:t> </a:t>
            </a:r>
            <a:r>
              <a:rPr lang="en-US" sz="2400" dirty="0" err="1">
                <a:solidFill>
                  <a:srgbClr val="32478C"/>
                </a:solidFill>
                <a:latin typeface="Public Sans"/>
              </a:rPr>
              <a:t>tài</a:t>
            </a:r>
            <a:endParaRPr lang="en-US" sz="2400" dirty="0">
              <a:solidFill>
                <a:srgbClr val="32478C"/>
              </a:solidFill>
              <a:latin typeface="Public Sans"/>
            </a:endParaRPr>
          </a:p>
        </p:txBody>
      </p:sp>
      <p:sp>
        <p:nvSpPr>
          <p:cNvPr id="14" name="TextBox 14"/>
          <p:cNvSpPr txBox="1"/>
          <p:nvPr/>
        </p:nvSpPr>
        <p:spPr>
          <a:xfrm>
            <a:off x="7901847" y="3451726"/>
            <a:ext cx="545211" cy="678561"/>
          </a:xfrm>
          <a:prstGeom prst="rect">
            <a:avLst/>
          </a:prstGeom>
        </p:spPr>
        <p:txBody>
          <a:bodyPr lIns="0" tIns="0" rIns="0" bIns="0" rtlCol="0" anchor="t">
            <a:spAutoFit/>
          </a:bodyPr>
          <a:lstStyle/>
          <a:p>
            <a:pPr marL="0" lvl="1" indent="0" algn="ctr">
              <a:lnSpc>
                <a:spcPts val="5652"/>
              </a:lnSpc>
              <a:spcBef>
                <a:spcPct val="0"/>
              </a:spcBef>
            </a:pPr>
            <a:r>
              <a:rPr lang="en-US" sz="3600" u="none" dirty="0">
                <a:solidFill>
                  <a:srgbClr val="32478C"/>
                </a:solidFill>
                <a:latin typeface="Public Sans Bold"/>
              </a:rPr>
              <a:t>2</a:t>
            </a:r>
          </a:p>
        </p:txBody>
      </p:sp>
      <p:sp>
        <p:nvSpPr>
          <p:cNvPr id="15" name="TextBox 15"/>
          <p:cNvSpPr txBox="1"/>
          <p:nvPr/>
        </p:nvSpPr>
        <p:spPr>
          <a:xfrm>
            <a:off x="9204270" y="5931413"/>
            <a:ext cx="7322748" cy="532390"/>
          </a:xfrm>
          <a:prstGeom prst="rect">
            <a:avLst/>
          </a:prstGeom>
        </p:spPr>
        <p:txBody>
          <a:bodyPr lIns="0" tIns="0" rIns="0" bIns="0" rtlCol="0" anchor="t">
            <a:spAutoFit/>
          </a:bodyPr>
          <a:lstStyle/>
          <a:p>
            <a:pPr marL="0" lvl="1" indent="0" algn="l">
              <a:lnSpc>
                <a:spcPts val="4800"/>
              </a:lnSpc>
              <a:spcBef>
                <a:spcPct val="0"/>
              </a:spcBef>
            </a:pPr>
            <a:r>
              <a:rPr lang="en-US" sz="2400" dirty="0" err="1" smtClean="0">
                <a:solidFill>
                  <a:srgbClr val="32478C"/>
                </a:solidFill>
                <a:latin typeface="Public Sans"/>
              </a:rPr>
              <a:t>Kết</a:t>
            </a:r>
            <a:r>
              <a:rPr lang="en-US" sz="2400" dirty="0" smtClean="0">
                <a:solidFill>
                  <a:srgbClr val="32478C"/>
                </a:solidFill>
                <a:latin typeface="Public Sans"/>
              </a:rPr>
              <a:t> </a:t>
            </a:r>
            <a:r>
              <a:rPr lang="en-US" sz="2400" dirty="0" err="1" smtClean="0">
                <a:solidFill>
                  <a:srgbClr val="32478C"/>
                </a:solidFill>
                <a:latin typeface="Public Sans"/>
              </a:rPr>
              <a:t>luận</a:t>
            </a:r>
            <a:endParaRPr lang="en-US" sz="2400" dirty="0">
              <a:solidFill>
                <a:srgbClr val="32478C"/>
              </a:solidFill>
              <a:latin typeface="Public Sans"/>
            </a:endParaRPr>
          </a:p>
        </p:txBody>
      </p:sp>
      <p:sp>
        <p:nvSpPr>
          <p:cNvPr id="16" name="TextBox 16"/>
          <p:cNvSpPr txBox="1"/>
          <p:nvPr/>
        </p:nvSpPr>
        <p:spPr>
          <a:xfrm>
            <a:off x="7901847" y="6011407"/>
            <a:ext cx="545211" cy="678561"/>
          </a:xfrm>
          <a:prstGeom prst="rect">
            <a:avLst/>
          </a:prstGeom>
        </p:spPr>
        <p:txBody>
          <a:bodyPr lIns="0" tIns="0" rIns="0" bIns="0" rtlCol="0" anchor="t">
            <a:spAutoFit/>
          </a:bodyPr>
          <a:lstStyle/>
          <a:p>
            <a:pPr marL="0" lvl="1" indent="0" algn="ctr">
              <a:lnSpc>
                <a:spcPts val="5652"/>
              </a:lnSpc>
              <a:spcBef>
                <a:spcPct val="0"/>
              </a:spcBef>
            </a:pPr>
            <a:r>
              <a:rPr lang="en-US" sz="3600" u="none" dirty="0">
                <a:solidFill>
                  <a:srgbClr val="32478C"/>
                </a:solidFill>
                <a:latin typeface="Public Sans Bold"/>
              </a:rPr>
              <a:t>4</a:t>
            </a:r>
          </a:p>
        </p:txBody>
      </p:sp>
      <p:sp>
        <p:nvSpPr>
          <p:cNvPr id="17" name="TextBox 17"/>
          <p:cNvSpPr txBox="1"/>
          <p:nvPr/>
        </p:nvSpPr>
        <p:spPr>
          <a:xfrm>
            <a:off x="9204270" y="4649344"/>
            <a:ext cx="7322748" cy="565785"/>
          </a:xfrm>
          <a:prstGeom prst="rect">
            <a:avLst/>
          </a:prstGeom>
        </p:spPr>
        <p:txBody>
          <a:bodyPr lIns="0" tIns="0" rIns="0" bIns="0" rtlCol="0" anchor="t">
            <a:spAutoFit/>
          </a:bodyPr>
          <a:lstStyle/>
          <a:p>
            <a:pPr marL="0" lvl="1" indent="0" algn="l">
              <a:lnSpc>
                <a:spcPts val="4800"/>
              </a:lnSpc>
              <a:spcBef>
                <a:spcPct val="0"/>
              </a:spcBef>
            </a:pPr>
            <a:r>
              <a:rPr lang="en-US" sz="2400" dirty="0" err="1">
                <a:solidFill>
                  <a:srgbClr val="32478C"/>
                </a:solidFill>
                <a:latin typeface="Public Sans"/>
              </a:rPr>
              <a:t>Thiết</a:t>
            </a:r>
            <a:r>
              <a:rPr lang="en-US" sz="2400" dirty="0">
                <a:solidFill>
                  <a:srgbClr val="32478C"/>
                </a:solidFill>
                <a:latin typeface="Public Sans"/>
              </a:rPr>
              <a:t> </a:t>
            </a:r>
            <a:r>
              <a:rPr lang="en-US" sz="2400" dirty="0" err="1">
                <a:solidFill>
                  <a:srgbClr val="32478C"/>
                </a:solidFill>
                <a:latin typeface="Public Sans"/>
              </a:rPr>
              <a:t>kế</a:t>
            </a:r>
            <a:r>
              <a:rPr lang="en-US" sz="2400" dirty="0">
                <a:solidFill>
                  <a:srgbClr val="32478C"/>
                </a:solidFill>
                <a:latin typeface="Public Sans"/>
              </a:rPr>
              <a:t> </a:t>
            </a:r>
            <a:r>
              <a:rPr lang="en-US" sz="2400" dirty="0" err="1">
                <a:solidFill>
                  <a:srgbClr val="32478C"/>
                </a:solidFill>
                <a:latin typeface="Public Sans"/>
              </a:rPr>
              <a:t>hệ</a:t>
            </a:r>
            <a:r>
              <a:rPr lang="en-US" sz="2400" dirty="0">
                <a:solidFill>
                  <a:srgbClr val="32478C"/>
                </a:solidFill>
                <a:latin typeface="Public Sans"/>
              </a:rPr>
              <a:t> </a:t>
            </a:r>
            <a:r>
              <a:rPr lang="en-US" sz="2400" dirty="0" err="1">
                <a:solidFill>
                  <a:srgbClr val="32478C"/>
                </a:solidFill>
                <a:latin typeface="Public Sans"/>
              </a:rPr>
              <a:t>thống</a:t>
            </a:r>
            <a:r>
              <a:rPr lang="en-US" sz="2400" dirty="0">
                <a:solidFill>
                  <a:srgbClr val="32478C"/>
                </a:solidFill>
                <a:latin typeface="Public Sans"/>
              </a:rPr>
              <a:t> </a:t>
            </a:r>
          </a:p>
        </p:txBody>
      </p:sp>
      <p:sp>
        <p:nvSpPr>
          <p:cNvPr id="18" name="TextBox 18"/>
          <p:cNvSpPr txBox="1"/>
          <p:nvPr/>
        </p:nvSpPr>
        <p:spPr>
          <a:xfrm>
            <a:off x="7901847" y="4731566"/>
            <a:ext cx="545211" cy="678561"/>
          </a:xfrm>
          <a:prstGeom prst="rect">
            <a:avLst/>
          </a:prstGeom>
        </p:spPr>
        <p:txBody>
          <a:bodyPr lIns="0" tIns="0" rIns="0" bIns="0" rtlCol="0" anchor="t">
            <a:spAutoFit/>
          </a:bodyPr>
          <a:lstStyle/>
          <a:p>
            <a:pPr marL="0" lvl="1" indent="0" algn="ctr">
              <a:lnSpc>
                <a:spcPts val="5652"/>
              </a:lnSpc>
              <a:spcBef>
                <a:spcPct val="0"/>
              </a:spcBef>
            </a:pPr>
            <a:r>
              <a:rPr lang="en-US" sz="3600" u="none" dirty="0">
                <a:solidFill>
                  <a:srgbClr val="32478C"/>
                </a:solidFill>
                <a:latin typeface="Public Sans Bold"/>
              </a:rPr>
              <a:t>3</a:t>
            </a:r>
          </a:p>
        </p:txBody>
      </p:sp>
      <p:sp>
        <p:nvSpPr>
          <p:cNvPr id="19" name="TextBox 19"/>
          <p:cNvSpPr txBox="1"/>
          <p:nvPr/>
        </p:nvSpPr>
        <p:spPr>
          <a:xfrm>
            <a:off x="2103753" y="2156703"/>
            <a:ext cx="4932225" cy="619125"/>
          </a:xfrm>
          <a:prstGeom prst="rect">
            <a:avLst/>
          </a:prstGeom>
        </p:spPr>
        <p:txBody>
          <a:bodyPr lIns="0" tIns="0" rIns="0" bIns="0" rtlCol="0" anchor="t">
            <a:spAutoFit/>
          </a:bodyPr>
          <a:lstStyle/>
          <a:p>
            <a:pPr marL="0" lvl="0" indent="0" algn="l">
              <a:lnSpc>
                <a:spcPts val="4740"/>
              </a:lnSpc>
              <a:spcBef>
                <a:spcPct val="0"/>
              </a:spcBef>
            </a:pPr>
            <a:r>
              <a:rPr lang="en-US" sz="3950">
                <a:solidFill>
                  <a:srgbClr val="32478C"/>
                </a:solidFill>
                <a:latin typeface="Public Sans Bold"/>
              </a:rPr>
              <a:t>NỘI DUNG CƠ BẢN</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arn(inVertical)">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down)">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arn(inVertical)">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6797417" y="1527417"/>
            <a:ext cx="5562067" cy="615520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770827" y="4981175"/>
            <a:ext cx="8292220" cy="6075935"/>
          </a:xfrm>
          <a:prstGeom prst="rect">
            <a:avLst/>
          </a:prstGeom>
        </p:spPr>
      </p:pic>
      <p:sp>
        <p:nvSpPr>
          <p:cNvPr id="4" name="AutoShape 4"/>
          <p:cNvSpPr/>
          <p:nvPr/>
        </p:nvSpPr>
        <p:spPr>
          <a:xfrm>
            <a:off x="1028700" y="3521215"/>
            <a:ext cx="4693165" cy="5737085"/>
          </a:xfrm>
          <a:prstGeom prst="rect">
            <a:avLst/>
          </a:prstGeom>
          <a:solidFill>
            <a:srgbClr val="F5ACAC"/>
          </a:solidFill>
        </p:spPr>
      </p:sp>
      <p:sp>
        <p:nvSpPr>
          <p:cNvPr id="5" name="AutoShape 5"/>
          <p:cNvSpPr/>
          <p:nvPr/>
        </p:nvSpPr>
        <p:spPr>
          <a:xfrm>
            <a:off x="6797417" y="3521215"/>
            <a:ext cx="4693165" cy="5737085"/>
          </a:xfrm>
          <a:prstGeom prst="rect">
            <a:avLst/>
          </a:prstGeom>
          <a:solidFill>
            <a:srgbClr val="F5ACAC"/>
          </a:solidFill>
        </p:spPr>
      </p:sp>
      <p:sp>
        <p:nvSpPr>
          <p:cNvPr id="6" name="AutoShape 6"/>
          <p:cNvSpPr/>
          <p:nvPr/>
        </p:nvSpPr>
        <p:spPr>
          <a:xfrm>
            <a:off x="12566135" y="3521215"/>
            <a:ext cx="4693165" cy="5737085"/>
          </a:xfrm>
          <a:prstGeom prst="rect">
            <a:avLst/>
          </a:prstGeom>
          <a:solidFill>
            <a:srgbClr val="F5ACAC"/>
          </a:solidFill>
        </p:spPr>
      </p:sp>
      <p:pic>
        <p:nvPicPr>
          <p:cNvPr id="7" name="Picture 7"/>
          <p:cNvPicPr>
            <a:picLocks noChangeAspect="1"/>
          </p:cNvPicPr>
          <p:nvPr/>
        </p:nvPicPr>
        <p:blipFill>
          <a:blip r:embed="rId6"/>
          <a:srcRect/>
          <a:stretch>
            <a:fillRect/>
          </a:stretch>
        </p:blipFill>
        <p:spPr>
          <a:xfrm>
            <a:off x="12385439" y="0"/>
            <a:ext cx="5166175" cy="3170740"/>
          </a:xfrm>
          <a:prstGeom prst="rect">
            <a:avLst/>
          </a:prstGeom>
        </p:spPr>
      </p:pic>
      <p:sp>
        <p:nvSpPr>
          <p:cNvPr id="8" name="TextBox 8"/>
          <p:cNvSpPr txBox="1"/>
          <p:nvPr/>
        </p:nvSpPr>
        <p:spPr>
          <a:xfrm>
            <a:off x="690028" y="553543"/>
            <a:ext cx="11556954" cy="1138873"/>
          </a:xfrm>
          <a:prstGeom prst="rect">
            <a:avLst/>
          </a:prstGeom>
        </p:spPr>
        <p:txBody>
          <a:bodyPr lIns="0" tIns="0" rIns="0" bIns="0" rtlCol="0" anchor="t">
            <a:spAutoFit/>
          </a:bodyPr>
          <a:lstStyle/>
          <a:p>
            <a:pPr marL="0" lvl="0" indent="0">
              <a:lnSpc>
                <a:spcPts val="8717"/>
              </a:lnSpc>
              <a:spcBef>
                <a:spcPct val="0"/>
              </a:spcBef>
            </a:pPr>
            <a:r>
              <a:rPr lang="en-US" sz="7925">
                <a:solidFill>
                  <a:srgbClr val="32478C"/>
                </a:solidFill>
                <a:latin typeface="Sigmar One"/>
              </a:rPr>
              <a:t>TỔNG QUAN ĐỀ TÀI</a:t>
            </a:r>
          </a:p>
        </p:txBody>
      </p:sp>
      <p:sp>
        <p:nvSpPr>
          <p:cNvPr id="9" name="TextBox 9"/>
          <p:cNvSpPr txBox="1"/>
          <p:nvPr/>
        </p:nvSpPr>
        <p:spPr>
          <a:xfrm>
            <a:off x="1801405" y="4010025"/>
            <a:ext cx="3147755" cy="1123315"/>
          </a:xfrm>
          <a:prstGeom prst="rect">
            <a:avLst/>
          </a:prstGeom>
        </p:spPr>
        <p:txBody>
          <a:bodyPr lIns="0" tIns="0" rIns="0" bIns="0" rtlCol="0" anchor="t">
            <a:spAutoFit/>
          </a:bodyPr>
          <a:lstStyle/>
          <a:p>
            <a:pPr algn="ctr">
              <a:lnSpc>
                <a:spcPts val="4480"/>
              </a:lnSpc>
            </a:pPr>
            <a:r>
              <a:rPr lang="en-US" sz="3200" dirty="0">
                <a:solidFill>
                  <a:srgbClr val="32478C"/>
                </a:solidFill>
                <a:latin typeface="Public Sans Bold"/>
              </a:rPr>
              <a:t>MỤC TIÊU</a:t>
            </a:r>
          </a:p>
          <a:p>
            <a:pPr algn="ctr">
              <a:lnSpc>
                <a:spcPts val="4480"/>
              </a:lnSpc>
            </a:pPr>
            <a:r>
              <a:rPr lang="en-US" sz="3200" dirty="0">
                <a:solidFill>
                  <a:srgbClr val="32478C"/>
                </a:solidFill>
                <a:latin typeface="Public Sans Bold"/>
              </a:rPr>
              <a:t>ĐẦU TIÊN</a:t>
            </a:r>
          </a:p>
        </p:txBody>
      </p:sp>
      <p:sp>
        <p:nvSpPr>
          <p:cNvPr id="10" name="TextBox 10"/>
          <p:cNvSpPr txBox="1"/>
          <p:nvPr/>
        </p:nvSpPr>
        <p:spPr>
          <a:xfrm>
            <a:off x="7570123" y="4010025"/>
            <a:ext cx="3147755" cy="1123315"/>
          </a:xfrm>
          <a:prstGeom prst="rect">
            <a:avLst/>
          </a:prstGeom>
        </p:spPr>
        <p:txBody>
          <a:bodyPr lIns="0" tIns="0" rIns="0" bIns="0" rtlCol="0" anchor="t">
            <a:spAutoFit/>
          </a:bodyPr>
          <a:lstStyle/>
          <a:p>
            <a:pPr algn="ctr">
              <a:lnSpc>
                <a:spcPts val="4480"/>
              </a:lnSpc>
            </a:pPr>
            <a:r>
              <a:rPr lang="en-US" sz="3200">
                <a:solidFill>
                  <a:srgbClr val="32478C"/>
                </a:solidFill>
                <a:latin typeface="Public Sans Bold"/>
              </a:rPr>
              <a:t>MỤC TIÊU</a:t>
            </a:r>
          </a:p>
          <a:p>
            <a:pPr algn="ctr">
              <a:lnSpc>
                <a:spcPts val="4480"/>
              </a:lnSpc>
            </a:pPr>
            <a:r>
              <a:rPr lang="en-US" sz="3200">
                <a:solidFill>
                  <a:srgbClr val="32478C"/>
                </a:solidFill>
                <a:latin typeface="Public Sans Bold"/>
              </a:rPr>
              <a:t>THỨ HAI</a:t>
            </a:r>
          </a:p>
        </p:txBody>
      </p:sp>
      <p:sp>
        <p:nvSpPr>
          <p:cNvPr id="11" name="TextBox 11"/>
          <p:cNvSpPr txBox="1"/>
          <p:nvPr/>
        </p:nvSpPr>
        <p:spPr>
          <a:xfrm>
            <a:off x="13338840" y="4010025"/>
            <a:ext cx="3147755" cy="1123315"/>
          </a:xfrm>
          <a:prstGeom prst="rect">
            <a:avLst/>
          </a:prstGeom>
        </p:spPr>
        <p:txBody>
          <a:bodyPr lIns="0" tIns="0" rIns="0" bIns="0" rtlCol="0" anchor="t">
            <a:spAutoFit/>
          </a:bodyPr>
          <a:lstStyle/>
          <a:p>
            <a:pPr algn="ctr">
              <a:lnSpc>
                <a:spcPts val="4480"/>
              </a:lnSpc>
            </a:pPr>
            <a:r>
              <a:rPr lang="en-US" sz="3200">
                <a:solidFill>
                  <a:srgbClr val="32478C"/>
                </a:solidFill>
                <a:latin typeface="Public Sans Bold"/>
              </a:rPr>
              <a:t>MỤC TIÊU</a:t>
            </a:r>
          </a:p>
          <a:p>
            <a:pPr algn="ctr">
              <a:lnSpc>
                <a:spcPts val="4480"/>
              </a:lnSpc>
            </a:pPr>
            <a:r>
              <a:rPr lang="en-US" sz="3200">
                <a:solidFill>
                  <a:srgbClr val="32478C"/>
                </a:solidFill>
                <a:latin typeface="Public Sans Bold"/>
              </a:rPr>
              <a:t>THỨ BA</a:t>
            </a:r>
          </a:p>
        </p:txBody>
      </p:sp>
      <p:sp>
        <p:nvSpPr>
          <p:cNvPr id="12" name="TextBox 12"/>
          <p:cNvSpPr txBox="1"/>
          <p:nvPr/>
        </p:nvSpPr>
        <p:spPr>
          <a:xfrm>
            <a:off x="1801405" y="5794763"/>
            <a:ext cx="3147755" cy="2795270"/>
          </a:xfrm>
          <a:prstGeom prst="rect">
            <a:avLst/>
          </a:prstGeom>
        </p:spPr>
        <p:txBody>
          <a:bodyPr lIns="0" tIns="0" rIns="0" bIns="0" rtlCol="0" anchor="t">
            <a:spAutoFit/>
          </a:bodyPr>
          <a:lstStyle/>
          <a:p>
            <a:pPr algn="ctr">
              <a:lnSpc>
                <a:spcPts val="4480"/>
              </a:lnSpc>
            </a:pPr>
            <a:r>
              <a:rPr lang="en-US" sz="3200">
                <a:solidFill>
                  <a:srgbClr val="32478C"/>
                </a:solidFill>
                <a:latin typeface="Public Sans"/>
              </a:rPr>
              <a:t>Website hỗ trợ khách hàng đặt vé xe trực tuyến với đầy đủ thông tin</a:t>
            </a:r>
          </a:p>
        </p:txBody>
      </p:sp>
      <p:sp>
        <p:nvSpPr>
          <p:cNvPr id="13" name="TextBox 13"/>
          <p:cNvSpPr txBox="1"/>
          <p:nvPr/>
        </p:nvSpPr>
        <p:spPr>
          <a:xfrm>
            <a:off x="7882108" y="5804288"/>
            <a:ext cx="2523784" cy="3040236"/>
          </a:xfrm>
          <a:prstGeom prst="rect">
            <a:avLst/>
          </a:prstGeom>
        </p:spPr>
        <p:txBody>
          <a:bodyPr lIns="0" tIns="0" rIns="0" bIns="0" rtlCol="0" anchor="t">
            <a:spAutoFit/>
          </a:bodyPr>
          <a:lstStyle/>
          <a:p>
            <a:pPr algn="ctr">
              <a:lnSpc>
                <a:spcPts val="3468"/>
              </a:lnSpc>
            </a:pPr>
            <a:r>
              <a:rPr lang="en-US" sz="2477">
                <a:solidFill>
                  <a:srgbClr val="32478C"/>
                </a:solidFill>
                <a:latin typeface="Public Sans"/>
              </a:rPr>
              <a:t>Hệ thống Website phải tạo cho khách hàng một cái nhìn tổng thể về “một chuyến đi” mà mình đã chọn</a:t>
            </a:r>
            <a:r>
              <a:rPr lang="en-US" sz="2477">
                <a:solidFill>
                  <a:srgbClr val="32478C"/>
                </a:solidFill>
                <a:latin typeface="Arimo"/>
              </a:rPr>
              <a:t> </a:t>
            </a:r>
          </a:p>
        </p:txBody>
      </p:sp>
      <p:sp>
        <p:nvSpPr>
          <p:cNvPr id="14" name="TextBox 14"/>
          <p:cNvSpPr txBox="1"/>
          <p:nvPr/>
        </p:nvSpPr>
        <p:spPr>
          <a:xfrm>
            <a:off x="13612743" y="5380986"/>
            <a:ext cx="2873852" cy="3463537"/>
          </a:xfrm>
          <a:prstGeom prst="rect">
            <a:avLst/>
          </a:prstGeom>
        </p:spPr>
        <p:txBody>
          <a:bodyPr lIns="0" tIns="0" rIns="0" bIns="0" rtlCol="0" anchor="t">
            <a:spAutoFit/>
          </a:bodyPr>
          <a:lstStyle/>
          <a:p>
            <a:pPr algn="ctr">
              <a:lnSpc>
                <a:spcPts val="3950"/>
              </a:lnSpc>
            </a:pPr>
            <a:r>
              <a:rPr lang="en-US" sz="2821">
                <a:solidFill>
                  <a:srgbClr val="32478C"/>
                </a:solidFill>
                <a:latin typeface="Public Sans"/>
              </a:rPr>
              <a:t>Đối tượng sử dụng: Website có thể được sử dụng bởi người quản trị, các thành viên, người dùng…</a:t>
            </a:r>
            <a:r>
              <a:rPr lang="en-US" sz="2821">
                <a:solidFill>
                  <a:srgbClr val="32478C"/>
                </a:solidFill>
                <a:latin typeface="Arimo"/>
              </a:rPr>
              <a:t> </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BE25"/>
        </a:solidFill>
        <a:effectLst/>
      </p:bgPr>
    </p:bg>
    <p:spTree>
      <p:nvGrpSpPr>
        <p:cNvPr id="1" name=""/>
        <p:cNvGrpSpPr/>
        <p:nvPr/>
      </p:nvGrpSpPr>
      <p:grpSpPr>
        <a:xfrm>
          <a:off x="0" y="0"/>
          <a:ext cx="0" cy="0"/>
          <a:chOff x="0" y="0"/>
          <a:chExt cx="0" cy="0"/>
        </a:xfrm>
      </p:grpSpPr>
      <p:sp>
        <p:nvSpPr>
          <p:cNvPr id="2" name="AutoShape 2"/>
          <p:cNvSpPr/>
          <p:nvPr/>
        </p:nvSpPr>
        <p:spPr>
          <a:xfrm>
            <a:off x="414798" y="1779353"/>
            <a:ext cx="9928079" cy="7804937"/>
          </a:xfrm>
          <a:prstGeom prst="rect">
            <a:avLst/>
          </a:prstGeom>
          <a:solidFill>
            <a:srgbClr val="FFFFFF"/>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2557401" y="-2889187"/>
            <a:ext cx="3625935" cy="4103424"/>
          </a:xfrm>
          <a:prstGeom prst="rect">
            <a:avLst/>
          </a:prstGeom>
        </p:spPr>
      </p:pic>
      <p:pic>
        <p:nvPicPr>
          <p:cNvPr id="4" name="Picture 4"/>
          <p:cNvPicPr>
            <a:picLocks noChangeAspect="1"/>
          </p:cNvPicPr>
          <p:nvPr/>
        </p:nvPicPr>
        <p:blipFill>
          <a:blip r:embed="rId4"/>
          <a:srcRect l="104" t="1517" b="1517"/>
          <a:stretch>
            <a:fillRect/>
          </a:stretch>
        </p:blipFill>
        <p:spPr>
          <a:xfrm>
            <a:off x="11047343" y="1779353"/>
            <a:ext cx="6211957" cy="3542730"/>
          </a:xfrm>
          <a:prstGeom prst="rect">
            <a:avLst/>
          </a:prstGeom>
        </p:spPr>
      </p:pic>
      <p:pic>
        <p:nvPicPr>
          <p:cNvPr id="5" name="Picture 5"/>
          <p:cNvPicPr>
            <a:picLocks noChangeAspect="1"/>
          </p:cNvPicPr>
          <p:nvPr/>
        </p:nvPicPr>
        <p:blipFill>
          <a:blip r:embed="rId5"/>
          <a:srcRect/>
          <a:stretch>
            <a:fillRect/>
          </a:stretch>
        </p:blipFill>
        <p:spPr>
          <a:xfrm>
            <a:off x="11047343" y="5707868"/>
            <a:ext cx="6211957" cy="3876423"/>
          </a:xfrm>
          <a:prstGeom prst="rect">
            <a:avLst/>
          </a:prstGeom>
        </p:spPr>
      </p:pic>
      <p:sp>
        <p:nvSpPr>
          <p:cNvPr id="6" name="TextBox 6"/>
          <p:cNvSpPr txBox="1"/>
          <p:nvPr/>
        </p:nvSpPr>
        <p:spPr>
          <a:xfrm>
            <a:off x="172226" y="712470"/>
            <a:ext cx="11528701" cy="680085"/>
          </a:xfrm>
          <a:prstGeom prst="rect">
            <a:avLst/>
          </a:prstGeom>
        </p:spPr>
        <p:txBody>
          <a:bodyPr lIns="0" tIns="0" rIns="0" bIns="0" rtlCol="0" anchor="t">
            <a:spAutoFit/>
          </a:bodyPr>
          <a:lstStyle/>
          <a:p>
            <a:pPr marL="0" lvl="0" indent="0">
              <a:lnSpc>
                <a:spcPts val="5280"/>
              </a:lnSpc>
              <a:spcBef>
                <a:spcPct val="0"/>
              </a:spcBef>
            </a:pPr>
            <a:r>
              <a:rPr lang="en-US" sz="4800">
                <a:solidFill>
                  <a:srgbClr val="32478C"/>
                </a:solidFill>
                <a:latin typeface="Sigmar One"/>
              </a:rPr>
              <a:t>MỤC ĐÍCH , LÝ DO CHỌN ĐỀ TÀI</a:t>
            </a:r>
          </a:p>
        </p:txBody>
      </p:sp>
      <p:sp>
        <p:nvSpPr>
          <p:cNvPr id="7" name="TextBox 7"/>
          <p:cNvSpPr txBox="1"/>
          <p:nvPr/>
        </p:nvSpPr>
        <p:spPr>
          <a:xfrm>
            <a:off x="1028700" y="1769828"/>
            <a:ext cx="7350570" cy="7301065"/>
          </a:xfrm>
          <a:prstGeom prst="rect">
            <a:avLst/>
          </a:prstGeom>
        </p:spPr>
        <p:txBody>
          <a:bodyPr lIns="0" tIns="0" rIns="0" bIns="0" rtlCol="0" anchor="t">
            <a:spAutoFit/>
          </a:bodyPr>
          <a:lstStyle/>
          <a:p>
            <a:pPr>
              <a:lnSpc>
                <a:spcPts val="2532"/>
              </a:lnSpc>
            </a:pPr>
            <a:endParaRPr/>
          </a:p>
          <a:p>
            <a:pPr marL="455643" lvl="1" indent="-227821">
              <a:lnSpc>
                <a:spcPts val="2532"/>
              </a:lnSpc>
              <a:buFont typeface="Arial"/>
              <a:buChar char="•"/>
            </a:pPr>
            <a:r>
              <a:rPr lang="en-US" sz="2110">
                <a:solidFill>
                  <a:srgbClr val="32478C"/>
                </a:solidFill>
                <a:latin typeface="Public Sans Bold"/>
              </a:rPr>
              <a:t>Sự phát triển mạnh mẽ của công nghệ thông tin và những ứng dụng của nó trong đời sống</a:t>
            </a:r>
          </a:p>
          <a:p>
            <a:pPr marL="455643" lvl="1" indent="-227821">
              <a:lnSpc>
                <a:spcPts val="2532"/>
              </a:lnSpc>
              <a:buFont typeface="Arial"/>
              <a:buChar char="•"/>
            </a:pPr>
            <a:r>
              <a:rPr lang="en-US" sz="2110">
                <a:solidFill>
                  <a:srgbClr val="32478C"/>
                </a:solidFill>
                <a:latin typeface="Public Sans Bold"/>
              </a:rPr>
              <a:t>Nhu cầu về quê, kinh tế phát triển  , di chuyển chỗ ở tăng cao trong đại dịch covid </a:t>
            </a:r>
            <a:r>
              <a:rPr lang="en-US" sz="2110">
                <a:solidFill>
                  <a:srgbClr val="32478C"/>
                </a:solidFill>
                <a:latin typeface="Arimo Bold"/>
              </a:rPr>
              <a:t>nên nhu cầu đi thăm quan, thăm viếng người nhà ở xa tăng.</a:t>
            </a:r>
          </a:p>
          <a:p>
            <a:pPr marL="455643" lvl="1" indent="-227821">
              <a:lnSpc>
                <a:spcPts val="2532"/>
              </a:lnSpc>
              <a:buFont typeface="Arial"/>
              <a:buChar char="•"/>
            </a:pPr>
            <a:r>
              <a:rPr lang="en-US" sz="2110">
                <a:solidFill>
                  <a:srgbClr val="32478C"/>
                </a:solidFill>
                <a:latin typeface="Arimo Bold"/>
              </a:rPr>
              <a:t>Cảnh chen lấn xô đẩy đó đã tạo điều kiện cho bọn móc túi, cướp giật, bán vé chợ đen hoạt động. Càng làm cho tình hình thêm tồi tệ, người dân  càng thêm bức xúc.</a:t>
            </a:r>
          </a:p>
          <a:p>
            <a:pPr marL="1366929" lvl="3" indent="-341732">
              <a:lnSpc>
                <a:spcPts val="2532"/>
              </a:lnSpc>
              <a:buFont typeface="Arial"/>
              <a:buChar char="￭"/>
            </a:pPr>
            <a:r>
              <a:rPr lang="en-US" sz="2110">
                <a:solidFill>
                  <a:srgbClr val="32478C"/>
                </a:solidFill>
                <a:latin typeface="Public Sans Italics"/>
              </a:rPr>
              <a:t>Ứng dựng làm giúp người dân tiết kiệm,thời gian, tiền bạc để đặt vé</a:t>
            </a:r>
          </a:p>
          <a:p>
            <a:pPr>
              <a:lnSpc>
                <a:spcPts val="2532"/>
              </a:lnSpc>
            </a:pPr>
            <a:endParaRPr lang="en-US" sz="2110">
              <a:solidFill>
                <a:srgbClr val="32478C"/>
              </a:solidFill>
              <a:latin typeface="Public Sans Italics"/>
            </a:endParaRPr>
          </a:p>
          <a:p>
            <a:pPr>
              <a:lnSpc>
                <a:spcPts val="2532"/>
              </a:lnSpc>
            </a:pPr>
            <a:endParaRPr lang="en-US" sz="2110">
              <a:solidFill>
                <a:srgbClr val="32478C"/>
              </a:solidFill>
              <a:latin typeface="Public Sans Italics"/>
            </a:endParaRPr>
          </a:p>
          <a:p>
            <a:pPr>
              <a:lnSpc>
                <a:spcPts val="3012"/>
              </a:lnSpc>
            </a:pPr>
            <a:endParaRPr lang="en-US" sz="2110">
              <a:solidFill>
                <a:srgbClr val="32478C"/>
              </a:solidFill>
              <a:latin typeface="Public Sans Italics"/>
            </a:endParaRPr>
          </a:p>
          <a:p>
            <a:pPr>
              <a:lnSpc>
                <a:spcPts val="2532"/>
              </a:lnSpc>
            </a:pPr>
            <a:endParaRPr lang="en-US" sz="2110">
              <a:solidFill>
                <a:srgbClr val="32478C"/>
              </a:solidFill>
              <a:latin typeface="Public Sans Italics"/>
            </a:endParaRPr>
          </a:p>
          <a:p>
            <a:pPr>
              <a:lnSpc>
                <a:spcPts val="2532"/>
              </a:lnSpc>
            </a:pPr>
            <a:endParaRPr lang="en-US" sz="2110">
              <a:solidFill>
                <a:srgbClr val="32478C"/>
              </a:solidFill>
              <a:latin typeface="Public Sans Italics"/>
            </a:endParaRPr>
          </a:p>
          <a:p>
            <a:pPr>
              <a:lnSpc>
                <a:spcPts val="1011"/>
              </a:lnSpc>
            </a:pPr>
            <a:endParaRPr lang="en-US" sz="2110">
              <a:solidFill>
                <a:srgbClr val="32478C"/>
              </a:solidFill>
              <a:latin typeface="Public Sans Italics"/>
            </a:endParaRPr>
          </a:p>
          <a:p>
            <a:pPr>
              <a:lnSpc>
                <a:spcPts val="1118"/>
              </a:lnSpc>
            </a:pPr>
            <a:endParaRPr lang="en-US" sz="2110">
              <a:solidFill>
                <a:srgbClr val="32478C"/>
              </a:solidFill>
              <a:latin typeface="Public Sans Italics"/>
            </a:endParaRPr>
          </a:p>
          <a:p>
            <a:pPr algn="ctr">
              <a:lnSpc>
                <a:spcPts val="2431"/>
              </a:lnSpc>
            </a:pPr>
            <a:endParaRPr lang="en-US" sz="2110">
              <a:solidFill>
                <a:srgbClr val="32478C"/>
              </a:solidFill>
              <a:latin typeface="Public Sans Italics"/>
            </a:endParaRPr>
          </a:p>
          <a:p>
            <a:pPr algn="ctr">
              <a:lnSpc>
                <a:spcPts val="2431"/>
              </a:lnSpc>
            </a:pPr>
            <a:endParaRPr lang="en-US" sz="2110">
              <a:solidFill>
                <a:srgbClr val="32478C"/>
              </a:solidFill>
              <a:latin typeface="Public Sans Italics"/>
            </a:endParaRPr>
          </a:p>
          <a:p>
            <a:pPr algn="ctr">
              <a:lnSpc>
                <a:spcPts val="2431"/>
              </a:lnSpc>
            </a:pPr>
            <a:endParaRPr lang="en-US" sz="2110">
              <a:solidFill>
                <a:srgbClr val="32478C"/>
              </a:solidFill>
              <a:latin typeface="Public Sans Italics"/>
            </a:endParaRPr>
          </a:p>
          <a:p>
            <a:pPr algn="ctr">
              <a:lnSpc>
                <a:spcPts val="2431"/>
              </a:lnSpc>
            </a:pPr>
            <a:endParaRPr lang="en-US" sz="2110">
              <a:solidFill>
                <a:srgbClr val="32478C"/>
              </a:solidFill>
              <a:latin typeface="Public Sans Italics"/>
            </a:endParaRPr>
          </a:p>
          <a:p>
            <a:pPr algn="ctr">
              <a:lnSpc>
                <a:spcPts val="2431"/>
              </a:lnSpc>
            </a:pPr>
            <a:endParaRPr lang="en-US" sz="2110">
              <a:solidFill>
                <a:srgbClr val="32478C"/>
              </a:solidFill>
              <a:latin typeface="Public Sans Itali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2478C"/>
        </a:solidFill>
        <a:effectLst/>
      </p:bgPr>
    </p:bg>
    <p:spTree>
      <p:nvGrpSpPr>
        <p:cNvPr id="1" name=""/>
        <p:cNvGrpSpPr/>
        <p:nvPr/>
      </p:nvGrpSpPr>
      <p:grpSpPr>
        <a:xfrm>
          <a:off x="0" y="0"/>
          <a:ext cx="0" cy="0"/>
          <a:chOff x="0" y="0"/>
          <a:chExt cx="0" cy="0"/>
        </a:xfrm>
      </p:grpSpPr>
      <p:grpSp>
        <p:nvGrpSpPr>
          <p:cNvPr id="2" name="Group 2"/>
          <p:cNvGrpSpPr/>
          <p:nvPr/>
        </p:nvGrpSpPr>
        <p:grpSpPr>
          <a:xfrm>
            <a:off x="8743419" y="0"/>
            <a:ext cx="9544581" cy="10287000"/>
            <a:chOff x="0" y="0"/>
            <a:chExt cx="12726108" cy="13716000"/>
          </a:xfrm>
        </p:grpSpPr>
        <p:pic>
          <p:nvPicPr>
            <p:cNvPr id="3" name="Picture 3"/>
            <p:cNvPicPr>
              <a:picLocks noChangeAspect="1"/>
            </p:cNvPicPr>
            <p:nvPr/>
          </p:nvPicPr>
          <p:blipFill>
            <a:blip r:embed="rId2"/>
            <a:srcRect l="2121" r="2121"/>
            <a:stretch>
              <a:fillRect/>
            </a:stretch>
          </p:blipFill>
          <p:spPr>
            <a:xfrm>
              <a:off x="0" y="0"/>
              <a:ext cx="12726108" cy="6858000"/>
            </a:xfrm>
            <a:prstGeom prst="rect">
              <a:avLst/>
            </a:prstGeom>
          </p:spPr>
        </p:pic>
        <p:pic>
          <p:nvPicPr>
            <p:cNvPr id="4" name="Picture 4"/>
            <p:cNvPicPr>
              <a:picLocks noChangeAspect="1"/>
            </p:cNvPicPr>
            <p:nvPr/>
          </p:nvPicPr>
          <p:blipFill>
            <a:blip r:embed="rId3"/>
            <a:srcRect l="23904" r="23904"/>
            <a:stretch>
              <a:fillRect/>
            </a:stretch>
          </p:blipFill>
          <p:spPr>
            <a:xfrm>
              <a:off x="0" y="6858000"/>
              <a:ext cx="6363054" cy="6858000"/>
            </a:xfrm>
            <a:prstGeom prst="rect">
              <a:avLst/>
            </a:prstGeom>
          </p:spPr>
        </p:pic>
        <p:pic>
          <p:nvPicPr>
            <p:cNvPr id="5" name="Picture 5"/>
            <p:cNvPicPr>
              <a:picLocks noChangeAspect="1"/>
            </p:cNvPicPr>
            <p:nvPr/>
          </p:nvPicPr>
          <p:blipFill>
            <a:blip r:embed="rId4"/>
            <a:srcRect l="17334" r="17334"/>
            <a:stretch>
              <a:fillRect/>
            </a:stretch>
          </p:blipFill>
          <p:spPr>
            <a:xfrm>
              <a:off x="6363054" y="6858000"/>
              <a:ext cx="6363054" cy="6858000"/>
            </a:xfrm>
            <a:prstGeom prst="rect">
              <a:avLst/>
            </a:prstGeom>
          </p:spPr>
        </p:pic>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031030" y="1028700"/>
            <a:ext cx="5179482" cy="4228341"/>
          </a:xfrm>
          <a:prstGeom prst="rect">
            <a:avLst/>
          </a:prstGeom>
        </p:spPr>
      </p:pic>
      <p:sp>
        <p:nvSpPr>
          <p:cNvPr id="7" name="AutoShape 7"/>
          <p:cNvSpPr/>
          <p:nvPr/>
        </p:nvSpPr>
        <p:spPr>
          <a:xfrm>
            <a:off x="1028700" y="62313"/>
            <a:ext cx="6686019" cy="6527644"/>
          </a:xfrm>
          <a:prstGeom prst="rect">
            <a:avLst/>
          </a:prstGeom>
          <a:solidFill>
            <a:srgbClr val="FFFFFF"/>
          </a:solidFill>
        </p:spPr>
      </p:sp>
      <p:pic>
        <p:nvPicPr>
          <p:cNvPr id="8" name="Picture 8"/>
          <p:cNvPicPr>
            <a:picLocks noChangeAspect="1"/>
          </p:cNvPicPr>
          <p:nvPr/>
        </p:nvPicPr>
        <p:blipFill>
          <a:blip r:embed="rId7"/>
          <a:srcRect/>
          <a:stretch>
            <a:fillRect/>
          </a:stretch>
        </p:blipFill>
        <p:spPr>
          <a:xfrm>
            <a:off x="1831404" y="2250588"/>
            <a:ext cx="2296452" cy="2296452"/>
          </a:xfrm>
          <a:prstGeom prst="rect">
            <a:avLst/>
          </a:prstGeom>
        </p:spPr>
      </p:pic>
      <p:pic>
        <p:nvPicPr>
          <p:cNvPr id="9" name="Picture 9"/>
          <p:cNvPicPr>
            <a:picLocks noChangeAspect="1"/>
          </p:cNvPicPr>
          <p:nvPr/>
        </p:nvPicPr>
        <p:blipFill>
          <a:blip r:embed="rId8"/>
          <a:srcRect/>
          <a:stretch>
            <a:fillRect/>
          </a:stretch>
        </p:blipFill>
        <p:spPr>
          <a:xfrm>
            <a:off x="4919283" y="2250588"/>
            <a:ext cx="2151095" cy="2151095"/>
          </a:xfrm>
          <a:prstGeom prst="rect">
            <a:avLst/>
          </a:prstGeom>
        </p:spPr>
      </p:pic>
      <p:pic>
        <p:nvPicPr>
          <p:cNvPr id="10" name="Picture 10"/>
          <p:cNvPicPr>
            <a:picLocks noChangeAspect="1"/>
          </p:cNvPicPr>
          <p:nvPr/>
        </p:nvPicPr>
        <p:blipFill>
          <a:blip r:embed="rId9"/>
          <a:srcRect/>
          <a:stretch>
            <a:fillRect/>
          </a:stretch>
        </p:blipFill>
        <p:spPr>
          <a:xfrm>
            <a:off x="1380833" y="4547040"/>
            <a:ext cx="3300395" cy="1650198"/>
          </a:xfrm>
          <a:prstGeom prst="rect">
            <a:avLst/>
          </a:prstGeom>
        </p:spPr>
      </p:pic>
      <p:pic>
        <p:nvPicPr>
          <p:cNvPr id="11" name="Picture 11"/>
          <p:cNvPicPr>
            <a:picLocks noChangeAspect="1"/>
          </p:cNvPicPr>
          <p:nvPr/>
        </p:nvPicPr>
        <p:blipFill>
          <a:blip r:embed="rId10"/>
          <a:srcRect/>
          <a:stretch>
            <a:fillRect/>
          </a:stretch>
        </p:blipFill>
        <p:spPr>
          <a:xfrm>
            <a:off x="5093003" y="4139294"/>
            <a:ext cx="2235493" cy="2235493"/>
          </a:xfrm>
          <a:prstGeom prst="rect">
            <a:avLst/>
          </a:prstGeom>
        </p:spPr>
      </p:pic>
      <p:pic>
        <p:nvPicPr>
          <p:cNvPr id="12" name="Picture 12"/>
          <p:cNvPicPr>
            <a:picLocks noChangeAspect="1"/>
          </p:cNvPicPr>
          <p:nvPr/>
        </p:nvPicPr>
        <p:blipFill>
          <a:blip r:embed="rId11"/>
          <a:srcRect/>
          <a:stretch>
            <a:fillRect/>
          </a:stretch>
        </p:blipFill>
        <p:spPr>
          <a:xfrm>
            <a:off x="2822729" y="6732832"/>
            <a:ext cx="3097960" cy="2924474"/>
          </a:xfrm>
          <a:prstGeom prst="rect">
            <a:avLst/>
          </a:prstGeom>
        </p:spPr>
      </p:pic>
      <p:sp>
        <p:nvSpPr>
          <p:cNvPr id="13" name="TextBox 13"/>
          <p:cNvSpPr txBox="1"/>
          <p:nvPr/>
        </p:nvSpPr>
        <p:spPr>
          <a:xfrm>
            <a:off x="1931160" y="631338"/>
            <a:ext cx="5397336" cy="1619250"/>
          </a:xfrm>
          <a:prstGeom prst="rect">
            <a:avLst/>
          </a:prstGeom>
        </p:spPr>
        <p:txBody>
          <a:bodyPr lIns="0" tIns="0" rIns="0" bIns="0" rtlCol="0" anchor="t">
            <a:spAutoFit/>
          </a:bodyPr>
          <a:lstStyle/>
          <a:p>
            <a:pPr>
              <a:lnSpc>
                <a:spcPts val="4200"/>
              </a:lnSpc>
            </a:pPr>
            <a:r>
              <a:rPr lang="en-US" sz="3500">
                <a:solidFill>
                  <a:srgbClr val="32478C"/>
                </a:solidFill>
                <a:latin typeface="Public Sans Bold"/>
              </a:rPr>
              <a:t>CÁC CÔNG NGHỆ SỬ DỤNG XÂY DỰNG ỨNG DỤNG</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BE25"/>
        </a:solidFill>
        <a:effectLst/>
      </p:bgPr>
    </p:bg>
    <p:spTree>
      <p:nvGrpSpPr>
        <p:cNvPr id="1" name=""/>
        <p:cNvGrpSpPr/>
        <p:nvPr/>
      </p:nvGrpSpPr>
      <p:grpSpPr>
        <a:xfrm>
          <a:off x="0" y="0"/>
          <a:ext cx="0" cy="0"/>
          <a:chOff x="0" y="0"/>
          <a:chExt cx="0" cy="0"/>
        </a:xfrm>
      </p:grpSpPr>
      <p:sp>
        <p:nvSpPr>
          <p:cNvPr id="2" name="AutoShape 2"/>
          <p:cNvSpPr/>
          <p:nvPr/>
        </p:nvSpPr>
        <p:spPr>
          <a:xfrm>
            <a:off x="10210062" y="3187400"/>
            <a:ext cx="7049238" cy="1467447"/>
          </a:xfrm>
          <a:prstGeom prst="rect">
            <a:avLst/>
          </a:prstGeom>
          <a:solidFill>
            <a:srgbClr val="FFFFFF"/>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5152291" y="6417394"/>
            <a:ext cx="4496522" cy="4737715"/>
          </a:xfrm>
          <a:prstGeom prst="rect">
            <a:avLst/>
          </a:prstGeom>
        </p:spPr>
      </p:pic>
      <p:pic>
        <p:nvPicPr>
          <p:cNvPr id="4" name="Picture 4"/>
          <p:cNvPicPr>
            <a:picLocks noChangeAspect="1"/>
          </p:cNvPicPr>
          <p:nvPr/>
        </p:nvPicPr>
        <p:blipFill>
          <a:blip r:embed="rId4"/>
          <a:srcRect l="1549" t="3372" b="1261"/>
          <a:stretch>
            <a:fillRect/>
          </a:stretch>
        </p:blipFill>
        <p:spPr>
          <a:xfrm>
            <a:off x="0" y="0"/>
            <a:ext cx="8560663" cy="5453831"/>
          </a:xfrm>
          <a:prstGeom prst="rect">
            <a:avLst/>
          </a:prstGeom>
        </p:spPr>
      </p:pic>
      <p:pic>
        <p:nvPicPr>
          <p:cNvPr id="5" name="Picture 5"/>
          <p:cNvPicPr>
            <a:picLocks noChangeAspect="1"/>
          </p:cNvPicPr>
          <p:nvPr/>
        </p:nvPicPr>
        <p:blipFill>
          <a:blip r:embed="rId5"/>
          <a:srcRect l="1863" r="1863"/>
          <a:stretch>
            <a:fillRect/>
          </a:stretch>
        </p:blipFill>
        <p:spPr>
          <a:xfrm>
            <a:off x="0" y="5453831"/>
            <a:ext cx="5749232" cy="4833169"/>
          </a:xfrm>
          <a:prstGeom prst="rect">
            <a:avLst/>
          </a:prstGeom>
        </p:spPr>
      </p:pic>
      <p:pic>
        <p:nvPicPr>
          <p:cNvPr id="6" name="Picture 6"/>
          <p:cNvPicPr>
            <a:picLocks noChangeAspect="1"/>
          </p:cNvPicPr>
          <p:nvPr/>
        </p:nvPicPr>
        <p:blipFill>
          <a:blip r:embed="rId6"/>
          <a:srcRect l="394" r="394"/>
          <a:stretch>
            <a:fillRect/>
          </a:stretch>
        </p:blipFill>
        <p:spPr>
          <a:xfrm>
            <a:off x="5749232" y="5453831"/>
            <a:ext cx="6367105" cy="4833169"/>
          </a:xfrm>
          <a:prstGeom prst="rect">
            <a:avLst/>
          </a:prstGeom>
        </p:spPr>
      </p:pic>
      <p:grpSp>
        <p:nvGrpSpPr>
          <p:cNvPr id="7" name="Group 7"/>
          <p:cNvGrpSpPr/>
          <p:nvPr/>
        </p:nvGrpSpPr>
        <p:grpSpPr>
          <a:xfrm>
            <a:off x="10210062" y="0"/>
            <a:ext cx="7049238" cy="3065319"/>
            <a:chOff x="0" y="0"/>
            <a:chExt cx="9398984" cy="4087092"/>
          </a:xfrm>
        </p:grpSpPr>
        <p:sp>
          <p:nvSpPr>
            <p:cNvPr id="8" name="TextBox 8"/>
            <p:cNvSpPr txBox="1"/>
            <p:nvPr/>
          </p:nvSpPr>
          <p:spPr>
            <a:xfrm>
              <a:off x="0" y="-47625"/>
              <a:ext cx="9398984" cy="657225"/>
            </a:xfrm>
            <a:prstGeom prst="rect">
              <a:avLst/>
            </a:prstGeom>
          </p:spPr>
          <p:txBody>
            <a:bodyPr lIns="0" tIns="0" rIns="0" bIns="0" rtlCol="0" anchor="t">
              <a:spAutoFit/>
            </a:bodyPr>
            <a:lstStyle/>
            <a:p>
              <a:pPr>
                <a:lnSpc>
                  <a:spcPts val="3900"/>
                </a:lnSpc>
              </a:pPr>
              <a:endParaRPr/>
            </a:p>
          </p:txBody>
        </p:sp>
        <p:sp>
          <p:nvSpPr>
            <p:cNvPr id="9" name="TextBox 9"/>
            <p:cNvSpPr txBox="1"/>
            <p:nvPr/>
          </p:nvSpPr>
          <p:spPr>
            <a:xfrm>
              <a:off x="0" y="1062163"/>
              <a:ext cx="9398984" cy="3013922"/>
            </a:xfrm>
            <a:prstGeom prst="rect">
              <a:avLst/>
            </a:prstGeom>
          </p:spPr>
          <p:txBody>
            <a:bodyPr lIns="0" tIns="0" rIns="0" bIns="0" rtlCol="0" anchor="t">
              <a:spAutoFit/>
            </a:bodyPr>
            <a:lstStyle/>
            <a:p>
              <a:pPr marL="0" lvl="0" indent="0">
                <a:lnSpc>
                  <a:spcPts val="8717"/>
                </a:lnSpc>
                <a:spcBef>
                  <a:spcPct val="0"/>
                </a:spcBef>
              </a:pPr>
              <a:r>
                <a:rPr lang="en-US" sz="7925">
                  <a:solidFill>
                    <a:srgbClr val="32478C"/>
                  </a:solidFill>
                  <a:latin typeface="Sigmar One"/>
                </a:rPr>
                <a:t>THIẾT KẾ HỆ THỐNG</a:t>
              </a:r>
            </a:p>
          </p:txBody>
        </p:sp>
      </p:grpSp>
      <p:sp>
        <p:nvSpPr>
          <p:cNvPr id="10" name="TextBox 10"/>
          <p:cNvSpPr txBox="1"/>
          <p:nvPr/>
        </p:nvSpPr>
        <p:spPr>
          <a:xfrm>
            <a:off x="10761749" y="3572482"/>
            <a:ext cx="5945865" cy="697284"/>
          </a:xfrm>
          <a:prstGeom prst="rect">
            <a:avLst/>
          </a:prstGeom>
        </p:spPr>
        <p:txBody>
          <a:bodyPr lIns="0" tIns="0" rIns="0" bIns="0" rtlCol="0" anchor="t">
            <a:spAutoFit/>
          </a:bodyPr>
          <a:lstStyle/>
          <a:p>
            <a:pPr algn="ctr">
              <a:lnSpc>
                <a:spcPts val="5490"/>
              </a:lnSpc>
            </a:pPr>
            <a:r>
              <a:rPr lang="en-US" sz="4575">
                <a:solidFill>
                  <a:srgbClr val="32478C"/>
                </a:solidFill>
                <a:latin typeface="Public Sans"/>
              </a:rPr>
              <a:t>USE CASE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BE25"/>
        </a:solidFill>
        <a:effectLst/>
      </p:bgPr>
    </p:bg>
    <p:spTree>
      <p:nvGrpSpPr>
        <p:cNvPr id="1" name=""/>
        <p:cNvGrpSpPr/>
        <p:nvPr/>
      </p:nvGrpSpPr>
      <p:grpSpPr>
        <a:xfrm>
          <a:off x="0" y="0"/>
          <a:ext cx="0" cy="0"/>
          <a:chOff x="0" y="0"/>
          <a:chExt cx="0" cy="0"/>
        </a:xfrm>
      </p:grpSpPr>
      <p:sp>
        <p:nvSpPr>
          <p:cNvPr id="2" name="AutoShape 2"/>
          <p:cNvSpPr/>
          <p:nvPr/>
        </p:nvSpPr>
        <p:spPr>
          <a:xfrm>
            <a:off x="796412" y="1329923"/>
            <a:ext cx="6568177" cy="1215543"/>
          </a:xfrm>
          <a:prstGeom prst="rect">
            <a:avLst/>
          </a:prstGeom>
          <a:solidFill>
            <a:srgbClr val="FFFFFF"/>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579202" y="8308881"/>
            <a:ext cx="4496522" cy="4737715"/>
          </a:xfrm>
          <a:prstGeom prst="rect">
            <a:avLst/>
          </a:prstGeom>
        </p:spPr>
      </p:pic>
      <p:pic>
        <p:nvPicPr>
          <p:cNvPr id="4" name="Picture 4"/>
          <p:cNvPicPr>
            <a:picLocks noChangeAspect="1"/>
          </p:cNvPicPr>
          <p:nvPr/>
        </p:nvPicPr>
        <p:blipFill>
          <a:blip r:embed="rId4"/>
          <a:srcRect r="7103"/>
          <a:stretch>
            <a:fillRect/>
          </a:stretch>
        </p:blipFill>
        <p:spPr>
          <a:xfrm>
            <a:off x="7963334" y="1329923"/>
            <a:ext cx="3304041" cy="7054119"/>
          </a:xfrm>
          <a:prstGeom prst="rect">
            <a:avLst/>
          </a:prstGeom>
        </p:spPr>
      </p:pic>
      <p:pic>
        <p:nvPicPr>
          <p:cNvPr id="5" name="Picture 5"/>
          <p:cNvPicPr>
            <a:picLocks noChangeAspect="1"/>
          </p:cNvPicPr>
          <p:nvPr/>
        </p:nvPicPr>
        <p:blipFill>
          <a:blip r:embed="rId5"/>
          <a:srcRect/>
          <a:stretch>
            <a:fillRect/>
          </a:stretch>
        </p:blipFill>
        <p:spPr>
          <a:xfrm>
            <a:off x="11984697" y="1329923"/>
            <a:ext cx="3745188" cy="7093159"/>
          </a:xfrm>
          <a:prstGeom prst="rect">
            <a:avLst/>
          </a:prstGeom>
        </p:spPr>
      </p:pic>
      <p:pic>
        <p:nvPicPr>
          <p:cNvPr id="6" name="Picture 6"/>
          <p:cNvPicPr>
            <a:picLocks noChangeAspect="1"/>
          </p:cNvPicPr>
          <p:nvPr/>
        </p:nvPicPr>
        <p:blipFill>
          <a:blip r:embed="rId6"/>
          <a:srcRect l="727" t="963" r="727"/>
          <a:stretch>
            <a:fillRect/>
          </a:stretch>
        </p:blipFill>
        <p:spPr>
          <a:xfrm>
            <a:off x="796412" y="2844243"/>
            <a:ext cx="6888600" cy="4125032"/>
          </a:xfrm>
          <a:prstGeom prst="rect">
            <a:avLst/>
          </a:prstGeom>
        </p:spPr>
      </p:pic>
      <p:grpSp>
        <p:nvGrpSpPr>
          <p:cNvPr id="7" name="Group 7"/>
          <p:cNvGrpSpPr/>
          <p:nvPr/>
        </p:nvGrpSpPr>
        <p:grpSpPr>
          <a:xfrm>
            <a:off x="796412" y="-630496"/>
            <a:ext cx="12259122" cy="1960419"/>
            <a:chOff x="0" y="0"/>
            <a:chExt cx="16345496" cy="2613892"/>
          </a:xfrm>
        </p:grpSpPr>
        <p:sp>
          <p:nvSpPr>
            <p:cNvPr id="8" name="TextBox 8"/>
            <p:cNvSpPr txBox="1"/>
            <p:nvPr/>
          </p:nvSpPr>
          <p:spPr>
            <a:xfrm>
              <a:off x="0" y="-47625"/>
              <a:ext cx="16345496" cy="657225"/>
            </a:xfrm>
            <a:prstGeom prst="rect">
              <a:avLst/>
            </a:prstGeom>
          </p:spPr>
          <p:txBody>
            <a:bodyPr lIns="0" tIns="0" rIns="0" bIns="0" rtlCol="0" anchor="t">
              <a:spAutoFit/>
            </a:bodyPr>
            <a:lstStyle/>
            <a:p>
              <a:pPr>
                <a:lnSpc>
                  <a:spcPts val="3900"/>
                </a:lnSpc>
              </a:pPr>
              <a:endParaRPr/>
            </a:p>
          </p:txBody>
        </p:sp>
        <p:sp>
          <p:nvSpPr>
            <p:cNvPr id="9" name="TextBox 9"/>
            <p:cNvSpPr txBox="1"/>
            <p:nvPr/>
          </p:nvSpPr>
          <p:spPr>
            <a:xfrm>
              <a:off x="0" y="1062163"/>
              <a:ext cx="16345496" cy="1540722"/>
            </a:xfrm>
            <a:prstGeom prst="rect">
              <a:avLst/>
            </a:prstGeom>
          </p:spPr>
          <p:txBody>
            <a:bodyPr lIns="0" tIns="0" rIns="0" bIns="0" rtlCol="0" anchor="t">
              <a:spAutoFit/>
            </a:bodyPr>
            <a:lstStyle/>
            <a:p>
              <a:pPr marL="0" lvl="0" indent="0">
                <a:lnSpc>
                  <a:spcPts val="8717"/>
                </a:lnSpc>
                <a:spcBef>
                  <a:spcPct val="0"/>
                </a:spcBef>
              </a:pPr>
              <a:r>
                <a:rPr lang="en-US" sz="7925">
                  <a:solidFill>
                    <a:srgbClr val="32478C"/>
                  </a:solidFill>
                  <a:latin typeface="Sigmar One"/>
                </a:rPr>
                <a:t>THIẾT KẾ HỆ THỐNG</a:t>
              </a:r>
            </a:p>
          </p:txBody>
        </p:sp>
      </p:grpSp>
      <p:sp>
        <p:nvSpPr>
          <p:cNvPr id="10" name="TextBox 10"/>
          <p:cNvSpPr txBox="1"/>
          <p:nvPr/>
        </p:nvSpPr>
        <p:spPr>
          <a:xfrm>
            <a:off x="980108" y="1563795"/>
            <a:ext cx="5945865" cy="697284"/>
          </a:xfrm>
          <a:prstGeom prst="rect">
            <a:avLst/>
          </a:prstGeom>
        </p:spPr>
        <p:txBody>
          <a:bodyPr lIns="0" tIns="0" rIns="0" bIns="0" rtlCol="0" anchor="t">
            <a:spAutoFit/>
          </a:bodyPr>
          <a:lstStyle/>
          <a:p>
            <a:pPr algn="ctr">
              <a:lnSpc>
                <a:spcPts val="5490"/>
              </a:lnSpc>
            </a:pPr>
            <a:r>
              <a:rPr lang="en-US" sz="4575">
                <a:solidFill>
                  <a:srgbClr val="32478C"/>
                </a:solidFill>
                <a:latin typeface="Public Sans"/>
              </a:rPr>
              <a:t>CHỨC NĂNG CHÍNH</a:t>
            </a:r>
          </a:p>
        </p:txBody>
      </p:sp>
      <p:sp>
        <p:nvSpPr>
          <p:cNvPr id="11" name="TextBox 11"/>
          <p:cNvSpPr txBox="1"/>
          <p:nvPr/>
        </p:nvSpPr>
        <p:spPr>
          <a:xfrm>
            <a:off x="6642422" y="8651683"/>
            <a:ext cx="5945865" cy="238125"/>
          </a:xfrm>
          <a:prstGeom prst="rect">
            <a:avLst/>
          </a:prstGeom>
        </p:spPr>
        <p:txBody>
          <a:bodyPr lIns="0" tIns="0" rIns="0" bIns="0" rtlCol="0" anchor="t">
            <a:spAutoFit/>
          </a:bodyPr>
          <a:lstStyle/>
          <a:p>
            <a:pPr algn="ctr">
              <a:lnSpc>
                <a:spcPts val="1800"/>
              </a:lnSpc>
            </a:pPr>
            <a:r>
              <a:rPr lang="en-US" sz="1500">
                <a:solidFill>
                  <a:srgbClr val="F0412D"/>
                </a:solidFill>
                <a:latin typeface="Public Sans Italics"/>
              </a:rPr>
              <a:t>Biểu đồ hoạt động đặt vé</a:t>
            </a:r>
          </a:p>
        </p:txBody>
      </p:sp>
      <p:sp>
        <p:nvSpPr>
          <p:cNvPr id="12" name="TextBox 12"/>
          <p:cNvSpPr txBox="1"/>
          <p:nvPr/>
        </p:nvSpPr>
        <p:spPr>
          <a:xfrm>
            <a:off x="10884358" y="8651683"/>
            <a:ext cx="5945865" cy="238125"/>
          </a:xfrm>
          <a:prstGeom prst="rect">
            <a:avLst/>
          </a:prstGeom>
        </p:spPr>
        <p:txBody>
          <a:bodyPr lIns="0" tIns="0" rIns="0" bIns="0" rtlCol="0" anchor="t">
            <a:spAutoFit/>
          </a:bodyPr>
          <a:lstStyle/>
          <a:p>
            <a:pPr algn="ctr">
              <a:lnSpc>
                <a:spcPts val="1800"/>
              </a:lnSpc>
            </a:pPr>
            <a:r>
              <a:rPr lang="en-US" sz="1500">
                <a:solidFill>
                  <a:srgbClr val="F0412D"/>
                </a:solidFill>
                <a:latin typeface="Public Sans Italics"/>
              </a:rPr>
              <a:t>Biểu đồ hoạt động hủy vé</a:t>
            </a:r>
          </a:p>
        </p:txBody>
      </p:sp>
      <p:sp>
        <p:nvSpPr>
          <p:cNvPr id="13" name="TextBox 13"/>
          <p:cNvSpPr txBox="1"/>
          <p:nvPr/>
        </p:nvSpPr>
        <p:spPr>
          <a:xfrm>
            <a:off x="1418724" y="7197875"/>
            <a:ext cx="5945865" cy="238125"/>
          </a:xfrm>
          <a:prstGeom prst="rect">
            <a:avLst/>
          </a:prstGeom>
        </p:spPr>
        <p:txBody>
          <a:bodyPr lIns="0" tIns="0" rIns="0" bIns="0" rtlCol="0" anchor="t">
            <a:spAutoFit/>
          </a:bodyPr>
          <a:lstStyle/>
          <a:p>
            <a:pPr algn="ctr">
              <a:lnSpc>
                <a:spcPts val="1800"/>
              </a:lnSpc>
            </a:pPr>
            <a:r>
              <a:rPr lang="en-US" sz="1500">
                <a:solidFill>
                  <a:srgbClr val="F0412D"/>
                </a:solidFill>
                <a:latin typeface="Public Sans Italics"/>
              </a:rPr>
              <a:t>Biểu đồ tuần tự thanh toán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BE25"/>
        </a:solidFill>
        <a:effectLst/>
      </p:bgPr>
    </p:bg>
    <p:spTree>
      <p:nvGrpSpPr>
        <p:cNvPr id="1" name=""/>
        <p:cNvGrpSpPr/>
        <p:nvPr/>
      </p:nvGrpSpPr>
      <p:grpSpPr>
        <a:xfrm>
          <a:off x="0" y="0"/>
          <a:ext cx="0" cy="0"/>
          <a:chOff x="0" y="0"/>
          <a:chExt cx="0" cy="0"/>
        </a:xfrm>
      </p:grpSpPr>
      <p:sp>
        <p:nvSpPr>
          <p:cNvPr id="2" name="AutoShape 2"/>
          <p:cNvSpPr/>
          <p:nvPr/>
        </p:nvSpPr>
        <p:spPr>
          <a:xfrm>
            <a:off x="796412" y="1329923"/>
            <a:ext cx="6568177" cy="1215543"/>
          </a:xfrm>
          <a:prstGeom prst="rect">
            <a:avLst/>
          </a:prstGeom>
          <a:solidFill>
            <a:srgbClr val="FFFFFF"/>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579202" y="8308881"/>
            <a:ext cx="4496522" cy="4737715"/>
          </a:xfrm>
          <a:prstGeom prst="rect">
            <a:avLst/>
          </a:prstGeom>
        </p:spPr>
      </p:pic>
      <p:pic>
        <p:nvPicPr>
          <p:cNvPr id="4" name="Picture 4"/>
          <p:cNvPicPr>
            <a:picLocks noChangeAspect="1"/>
          </p:cNvPicPr>
          <p:nvPr/>
        </p:nvPicPr>
        <p:blipFill>
          <a:blip r:embed="rId4"/>
          <a:srcRect r="7103"/>
          <a:stretch>
            <a:fillRect/>
          </a:stretch>
        </p:blipFill>
        <p:spPr>
          <a:xfrm>
            <a:off x="7963334" y="1329923"/>
            <a:ext cx="3304041" cy="7054119"/>
          </a:xfrm>
          <a:prstGeom prst="rect">
            <a:avLst/>
          </a:prstGeom>
        </p:spPr>
      </p:pic>
      <p:pic>
        <p:nvPicPr>
          <p:cNvPr id="5" name="Picture 5"/>
          <p:cNvPicPr>
            <a:picLocks noChangeAspect="1"/>
          </p:cNvPicPr>
          <p:nvPr/>
        </p:nvPicPr>
        <p:blipFill>
          <a:blip r:embed="rId5"/>
          <a:srcRect/>
          <a:stretch>
            <a:fillRect/>
          </a:stretch>
        </p:blipFill>
        <p:spPr>
          <a:xfrm>
            <a:off x="11984697" y="1329923"/>
            <a:ext cx="3745188" cy="7093159"/>
          </a:xfrm>
          <a:prstGeom prst="rect">
            <a:avLst/>
          </a:prstGeom>
        </p:spPr>
      </p:pic>
      <p:pic>
        <p:nvPicPr>
          <p:cNvPr id="6" name="Picture 6"/>
          <p:cNvPicPr>
            <a:picLocks noChangeAspect="1"/>
          </p:cNvPicPr>
          <p:nvPr/>
        </p:nvPicPr>
        <p:blipFill>
          <a:blip r:embed="rId6"/>
          <a:srcRect l="727" t="963" r="727"/>
          <a:stretch>
            <a:fillRect/>
          </a:stretch>
        </p:blipFill>
        <p:spPr>
          <a:xfrm>
            <a:off x="796412" y="2844243"/>
            <a:ext cx="6888600" cy="4125032"/>
          </a:xfrm>
          <a:prstGeom prst="rect">
            <a:avLst/>
          </a:prstGeom>
        </p:spPr>
      </p:pic>
      <p:grpSp>
        <p:nvGrpSpPr>
          <p:cNvPr id="7" name="Group 7"/>
          <p:cNvGrpSpPr/>
          <p:nvPr/>
        </p:nvGrpSpPr>
        <p:grpSpPr>
          <a:xfrm>
            <a:off x="796412" y="-630496"/>
            <a:ext cx="12259122" cy="1960419"/>
            <a:chOff x="0" y="0"/>
            <a:chExt cx="16345496" cy="2613892"/>
          </a:xfrm>
        </p:grpSpPr>
        <p:sp>
          <p:nvSpPr>
            <p:cNvPr id="8" name="TextBox 8"/>
            <p:cNvSpPr txBox="1"/>
            <p:nvPr/>
          </p:nvSpPr>
          <p:spPr>
            <a:xfrm>
              <a:off x="0" y="-47625"/>
              <a:ext cx="16345496" cy="657225"/>
            </a:xfrm>
            <a:prstGeom prst="rect">
              <a:avLst/>
            </a:prstGeom>
          </p:spPr>
          <p:txBody>
            <a:bodyPr lIns="0" tIns="0" rIns="0" bIns="0" rtlCol="0" anchor="t">
              <a:spAutoFit/>
            </a:bodyPr>
            <a:lstStyle/>
            <a:p>
              <a:pPr>
                <a:lnSpc>
                  <a:spcPts val="3900"/>
                </a:lnSpc>
              </a:pPr>
              <a:endParaRPr/>
            </a:p>
          </p:txBody>
        </p:sp>
        <p:sp>
          <p:nvSpPr>
            <p:cNvPr id="9" name="TextBox 9"/>
            <p:cNvSpPr txBox="1"/>
            <p:nvPr/>
          </p:nvSpPr>
          <p:spPr>
            <a:xfrm>
              <a:off x="0" y="1062163"/>
              <a:ext cx="16345496" cy="1540722"/>
            </a:xfrm>
            <a:prstGeom prst="rect">
              <a:avLst/>
            </a:prstGeom>
          </p:spPr>
          <p:txBody>
            <a:bodyPr lIns="0" tIns="0" rIns="0" bIns="0" rtlCol="0" anchor="t">
              <a:spAutoFit/>
            </a:bodyPr>
            <a:lstStyle/>
            <a:p>
              <a:pPr marL="0" lvl="0" indent="0">
                <a:lnSpc>
                  <a:spcPts val="8717"/>
                </a:lnSpc>
                <a:spcBef>
                  <a:spcPct val="0"/>
                </a:spcBef>
              </a:pPr>
              <a:r>
                <a:rPr lang="en-US" sz="7925">
                  <a:solidFill>
                    <a:srgbClr val="32478C"/>
                  </a:solidFill>
                  <a:latin typeface="Sigmar One"/>
                </a:rPr>
                <a:t>THIẾT KẾ HỆ THỐNG</a:t>
              </a:r>
            </a:p>
          </p:txBody>
        </p:sp>
      </p:grpSp>
      <p:sp>
        <p:nvSpPr>
          <p:cNvPr id="10" name="TextBox 10"/>
          <p:cNvSpPr txBox="1"/>
          <p:nvPr/>
        </p:nvSpPr>
        <p:spPr>
          <a:xfrm>
            <a:off x="980108" y="1563795"/>
            <a:ext cx="5945865" cy="697284"/>
          </a:xfrm>
          <a:prstGeom prst="rect">
            <a:avLst/>
          </a:prstGeom>
        </p:spPr>
        <p:txBody>
          <a:bodyPr lIns="0" tIns="0" rIns="0" bIns="0" rtlCol="0" anchor="t">
            <a:spAutoFit/>
          </a:bodyPr>
          <a:lstStyle/>
          <a:p>
            <a:pPr algn="ctr">
              <a:lnSpc>
                <a:spcPts val="5490"/>
              </a:lnSpc>
            </a:pPr>
            <a:r>
              <a:rPr lang="en-US" sz="4575">
                <a:solidFill>
                  <a:srgbClr val="32478C"/>
                </a:solidFill>
                <a:latin typeface="Public Sans"/>
              </a:rPr>
              <a:t>CHỨC NĂNG CHÍNH</a:t>
            </a:r>
          </a:p>
        </p:txBody>
      </p:sp>
      <p:sp>
        <p:nvSpPr>
          <p:cNvPr id="11" name="TextBox 11"/>
          <p:cNvSpPr txBox="1"/>
          <p:nvPr/>
        </p:nvSpPr>
        <p:spPr>
          <a:xfrm>
            <a:off x="6642422" y="8651683"/>
            <a:ext cx="5945865" cy="238125"/>
          </a:xfrm>
          <a:prstGeom prst="rect">
            <a:avLst/>
          </a:prstGeom>
        </p:spPr>
        <p:txBody>
          <a:bodyPr lIns="0" tIns="0" rIns="0" bIns="0" rtlCol="0" anchor="t">
            <a:spAutoFit/>
          </a:bodyPr>
          <a:lstStyle/>
          <a:p>
            <a:pPr algn="ctr">
              <a:lnSpc>
                <a:spcPts val="1800"/>
              </a:lnSpc>
            </a:pPr>
            <a:r>
              <a:rPr lang="en-US" sz="1500">
                <a:solidFill>
                  <a:srgbClr val="F0412D"/>
                </a:solidFill>
                <a:latin typeface="Public Sans Italics"/>
              </a:rPr>
              <a:t>Biểu đồ hoạt động đặt vé</a:t>
            </a:r>
          </a:p>
        </p:txBody>
      </p:sp>
      <p:sp>
        <p:nvSpPr>
          <p:cNvPr id="12" name="TextBox 12"/>
          <p:cNvSpPr txBox="1"/>
          <p:nvPr/>
        </p:nvSpPr>
        <p:spPr>
          <a:xfrm>
            <a:off x="10884358" y="8651683"/>
            <a:ext cx="5945865" cy="238125"/>
          </a:xfrm>
          <a:prstGeom prst="rect">
            <a:avLst/>
          </a:prstGeom>
        </p:spPr>
        <p:txBody>
          <a:bodyPr lIns="0" tIns="0" rIns="0" bIns="0" rtlCol="0" anchor="t">
            <a:spAutoFit/>
          </a:bodyPr>
          <a:lstStyle/>
          <a:p>
            <a:pPr algn="ctr">
              <a:lnSpc>
                <a:spcPts val="1800"/>
              </a:lnSpc>
            </a:pPr>
            <a:r>
              <a:rPr lang="en-US" sz="1500">
                <a:solidFill>
                  <a:srgbClr val="F0412D"/>
                </a:solidFill>
                <a:latin typeface="Public Sans Italics"/>
              </a:rPr>
              <a:t>Biểu đồ hoạt động hủy vé</a:t>
            </a:r>
          </a:p>
        </p:txBody>
      </p:sp>
      <p:sp>
        <p:nvSpPr>
          <p:cNvPr id="13" name="TextBox 13"/>
          <p:cNvSpPr txBox="1"/>
          <p:nvPr/>
        </p:nvSpPr>
        <p:spPr>
          <a:xfrm>
            <a:off x="1418724" y="7197875"/>
            <a:ext cx="5945865" cy="238125"/>
          </a:xfrm>
          <a:prstGeom prst="rect">
            <a:avLst/>
          </a:prstGeom>
        </p:spPr>
        <p:txBody>
          <a:bodyPr lIns="0" tIns="0" rIns="0" bIns="0" rtlCol="0" anchor="t">
            <a:spAutoFit/>
          </a:bodyPr>
          <a:lstStyle/>
          <a:p>
            <a:pPr algn="ctr">
              <a:lnSpc>
                <a:spcPts val="1800"/>
              </a:lnSpc>
            </a:pPr>
            <a:r>
              <a:rPr lang="en-US" sz="1500">
                <a:solidFill>
                  <a:srgbClr val="F0412D"/>
                </a:solidFill>
                <a:latin typeface="Public Sans Italics"/>
              </a:rPr>
              <a:t>Biểu đồ tuần tự thanh toán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BE25"/>
        </a:solidFill>
        <a:effectLst/>
      </p:bgPr>
    </p:bg>
    <p:spTree>
      <p:nvGrpSpPr>
        <p:cNvPr id="1" name=""/>
        <p:cNvGrpSpPr/>
        <p:nvPr/>
      </p:nvGrpSpPr>
      <p:grpSpPr>
        <a:xfrm>
          <a:off x="0" y="0"/>
          <a:ext cx="0" cy="0"/>
          <a:chOff x="0" y="0"/>
          <a:chExt cx="0" cy="0"/>
        </a:xfrm>
      </p:grpSpPr>
      <p:sp>
        <p:nvSpPr>
          <p:cNvPr id="2" name="AutoShape 2"/>
          <p:cNvSpPr/>
          <p:nvPr/>
        </p:nvSpPr>
        <p:spPr>
          <a:xfrm>
            <a:off x="796412" y="1329923"/>
            <a:ext cx="6129561" cy="980773"/>
          </a:xfrm>
          <a:prstGeom prst="rect">
            <a:avLst/>
          </a:prstGeom>
          <a:solidFill>
            <a:srgbClr val="FFFFFF"/>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579202" y="8308881"/>
            <a:ext cx="4496522" cy="4737715"/>
          </a:xfrm>
          <a:prstGeom prst="rect">
            <a:avLst/>
          </a:prstGeom>
        </p:spPr>
      </p:pic>
      <p:pic>
        <p:nvPicPr>
          <p:cNvPr id="4" name="Picture 4"/>
          <p:cNvPicPr>
            <a:picLocks noChangeAspect="1"/>
          </p:cNvPicPr>
          <p:nvPr/>
        </p:nvPicPr>
        <p:blipFill>
          <a:blip r:embed="rId4"/>
          <a:srcRect t="4287" b="4287"/>
          <a:stretch>
            <a:fillRect/>
          </a:stretch>
        </p:blipFill>
        <p:spPr>
          <a:xfrm>
            <a:off x="2637398" y="1820310"/>
            <a:ext cx="13013204" cy="8226082"/>
          </a:xfrm>
          <a:prstGeom prst="rect">
            <a:avLst/>
          </a:prstGeom>
        </p:spPr>
      </p:pic>
      <p:grpSp>
        <p:nvGrpSpPr>
          <p:cNvPr id="5" name="Group 5"/>
          <p:cNvGrpSpPr/>
          <p:nvPr/>
        </p:nvGrpSpPr>
        <p:grpSpPr>
          <a:xfrm>
            <a:off x="796412" y="-630496"/>
            <a:ext cx="12259122" cy="1960419"/>
            <a:chOff x="0" y="0"/>
            <a:chExt cx="16345496" cy="2613892"/>
          </a:xfrm>
        </p:grpSpPr>
        <p:sp>
          <p:nvSpPr>
            <p:cNvPr id="6" name="TextBox 6"/>
            <p:cNvSpPr txBox="1"/>
            <p:nvPr/>
          </p:nvSpPr>
          <p:spPr>
            <a:xfrm>
              <a:off x="0" y="-47625"/>
              <a:ext cx="16345496" cy="657225"/>
            </a:xfrm>
            <a:prstGeom prst="rect">
              <a:avLst/>
            </a:prstGeom>
          </p:spPr>
          <p:txBody>
            <a:bodyPr lIns="0" tIns="0" rIns="0" bIns="0" rtlCol="0" anchor="t">
              <a:spAutoFit/>
            </a:bodyPr>
            <a:lstStyle/>
            <a:p>
              <a:pPr>
                <a:lnSpc>
                  <a:spcPts val="3900"/>
                </a:lnSpc>
              </a:pPr>
              <a:endParaRPr/>
            </a:p>
          </p:txBody>
        </p:sp>
        <p:sp>
          <p:nvSpPr>
            <p:cNvPr id="7" name="TextBox 7"/>
            <p:cNvSpPr txBox="1"/>
            <p:nvPr/>
          </p:nvSpPr>
          <p:spPr>
            <a:xfrm>
              <a:off x="0" y="1062163"/>
              <a:ext cx="16345496" cy="1540722"/>
            </a:xfrm>
            <a:prstGeom prst="rect">
              <a:avLst/>
            </a:prstGeom>
          </p:spPr>
          <p:txBody>
            <a:bodyPr lIns="0" tIns="0" rIns="0" bIns="0" rtlCol="0" anchor="t">
              <a:spAutoFit/>
            </a:bodyPr>
            <a:lstStyle/>
            <a:p>
              <a:pPr marL="0" lvl="0" indent="0">
                <a:lnSpc>
                  <a:spcPts val="8717"/>
                </a:lnSpc>
                <a:spcBef>
                  <a:spcPct val="0"/>
                </a:spcBef>
              </a:pPr>
              <a:r>
                <a:rPr lang="en-US" sz="7925">
                  <a:solidFill>
                    <a:srgbClr val="32478C"/>
                  </a:solidFill>
                  <a:latin typeface="Sigmar One"/>
                </a:rPr>
                <a:t>THIẾT KẾ HỆ THỐNG</a:t>
              </a:r>
            </a:p>
          </p:txBody>
        </p:sp>
      </p:grpSp>
      <p:sp>
        <p:nvSpPr>
          <p:cNvPr id="8" name="TextBox 8"/>
          <p:cNvSpPr txBox="1"/>
          <p:nvPr/>
        </p:nvSpPr>
        <p:spPr>
          <a:xfrm>
            <a:off x="2065373" y="1389586"/>
            <a:ext cx="3591640" cy="851923"/>
          </a:xfrm>
          <a:prstGeom prst="rect">
            <a:avLst/>
          </a:prstGeom>
        </p:spPr>
        <p:txBody>
          <a:bodyPr lIns="0" tIns="0" rIns="0" bIns="0" rtlCol="0" anchor="t">
            <a:spAutoFit/>
          </a:bodyPr>
          <a:lstStyle/>
          <a:p>
            <a:pPr algn="ctr">
              <a:lnSpc>
                <a:spcPts val="3316"/>
              </a:lnSpc>
            </a:pPr>
            <a:r>
              <a:rPr lang="en-US" sz="2763">
                <a:solidFill>
                  <a:srgbClr val="32478C"/>
                </a:solidFill>
                <a:latin typeface="Public Sans"/>
              </a:rPr>
              <a:t>THIẾT KẾ CƠ SỞ DỮ LIỆU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524</Words>
  <Application>Microsoft Office PowerPoint</Application>
  <PresentationFormat>Custom</PresentationFormat>
  <Paragraphs>84</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Sigmar One</vt:lpstr>
      <vt:lpstr>Public Sans</vt:lpstr>
      <vt:lpstr>Arimo</vt:lpstr>
      <vt:lpstr>Calibri</vt:lpstr>
      <vt:lpstr>Public Sans Bold</vt:lpstr>
      <vt:lpstr>Public Sans Bold Italics</vt:lpstr>
      <vt:lpstr>Arimo Bold</vt:lpstr>
      <vt:lpstr>Public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Hồng và Trắng Trừu tượng Họa tiết và Hình dạng Dự án Nhóm Trống Bản thuyết trình Giáo dục</dc:title>
  <cp:lastModifiedBy>Windows User</cp:lastModifiedBy>
  <cp:revision>3</cp:revision>
  <dcterms:created xsi:type="dcterms:W3CDTF">2006-08-16T00:00:00Z</dcterms:created>
  <dcterms:modified xsi:type="dcterms:W3CDTF">2022-07-17T15:09:56Z</dcterms:modified>
  <dc:identifier>DAE_yi5i_28</dc:identifier>
</cp:coreProperties>
</file>